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72" r:id="rId2"/>
    <p:sldId id="257" r:id="rId3"/>
    <p:sldId id="313" r:id="rId4"/>
    <p:sldId id="317" r:id="rId5"/>
    <p:sldId id="306" r:id="rId6"/>
    <p:sldId id="294" r:id="rId7"/>
    <p:sldId id="296" r:id="rId8"/>
    <p:sldId id="290" r:id="rId9"/>
    <p:sldId id="295" r:id="rId10"/>
    <p:sldId id="274" r:id="rId11"/>
    <p:sldId id="275" r:id="rId12"/>
    <p:sldId id="319" r:id="rId13"/>
    <p:sldId id="312" r:id="rId14"/>
    <p:sldId id="292" r:id="rId15"/>
    <p:sldId id="308" r:id="rId16"/>
    <p:sldId id="260" r:id="rId17"/>
    <p:sldId id="302" r:id="rId18"/>
    <p:sldId id="311" r:id="rId19"/>
    <p:sldId id="303" r:id="rId20"/>
    <p:sldId id="297" r:id="rId21"/>
    <p:sldId id="262" r:id="rId22"/>
    <p:sldId id="321" r:id="rId23"/>
    <p:sldId id="271" r:id="rId24"/>
    <p:sldId id="304" r:id="rId25"/>
    <p:sldId id="263" r:id="rId26"/>
    <p:sldId id="315" r:id="rId27"/>
    <p:sldId id="267" r:id="rId28"/>
    <p:sldId id="268" r:id="rId29"/>
    <p:sldId id="269" r:id="rId30"/>
    <p:sldId id="264" r:id="rId31"/>
    <p:sldId id="265" r:id="rId32"/>
    <p:sldId id="277" r:id="rId33"/>
    <p:sldId id="320" r:id="rId34"/>
    <p:sldId id="307" r:id="rId35"/>
    <p:sldId id="316" r:id="rId36"/>
    <p:sldId id="318" r:id="rId37"/>
    <p:sldId id="309" r:id="rId38"/>
    <p:sldId id="31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662F082-4239-4B1B-BF74-4FE210804F93}">
          <p14:sldIdLst>
            <p14:sldId id="272"/>
            <p14:sldId id="257"/>
            <p14:sldId id="313"/>
            <p14:sldId id="317"/>
            <p14:sldId id="306"/>
            <p14:sldId id="294"/>
            <p14:sldId id="296"/>
            <p14:sldId id="290"/>
            <p14:sldId id="295"/>
            <p14:sldId id="274"/>
            <p14:sldId id="275"/>
            <p14:sldId id="319"/>
            <p14:sldId id="312"/>
            <p14:sldId id="292"/>
            <p14:sldId id="308"/>
            <p14:sldId id="260"/>
            <p14:sldId id="302"/>
            <p14:sldId id="311"/>
            <p14:sldId id="303"/>
            <p14:sldId id="297"/>
            <p14:sldId id="262"/>
            <p14:sldId id="321"/>
            <p14:sldId id="271"/>
            <p14:sldId id="304"/>
            <p14:sldId id="263"/>
            <p14:sldId id="315"/>
            <p14:sldId id="267"/>
            <p14:sldId id="268"/>
            <p14:sldId id="269"/>
            <p14:sldId id="264"/>
            <p14:sldId id="265"/>
            <p14:sldId id="277"/>
            <p14:sldId id="320"/>
            <p14:sldId id="307"/>
            <p14:sldId id="316"/>
            <p14:sldId id="318"/>
            <p14:sldId id="309"/>
            <p14:sldId id="31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9/15/2025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56103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31202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60313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7851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8281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45681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456739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0958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5157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03992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9/15/2025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929052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5E682A72-E28D-46EF-A7A8-F422EFBC1525}" type="datetimeFigureOut">
              <a:rPr lang="en-GB"/>
              <a:pPr>
                <a:defRPr/>
              </a:pPr>
              <a:t>15/09/2025</a:t>
            </a:fld>
            <a:endParaRPr lang="en-GB"/>
          </a:p>
        </p:txBody>
      </p:sp>
      <p:sp>
        <p:nvSpPr>
          <p:cNvPr id="5" name="Footer Placeholder 4"/>
          <p:cNvSpPr>
            <a:spLocks noGrp="1"/>
          </p:cNvSpPr>
          <p:nvPr>
            <p:ph type="ftr" sz="quarter" idx="15"/>
          </p:nvPr>
        </p:nvSpPr>
        <p:spPr/>
        <p:txBody>
          <a:bodyPr/>
          <a:lstStyle>
            <a:lvl1pPr>
              <a:defRPr/>
            </a:lvl1pPr>
          </a:lstStyle>
          <a:p>
            <a:pPr>
              <a:defRPr/>
            </a:pPr>
            <a:endParaRPr lang="en-GB"/>
          </a:p>
        </p:txBody>
      </p:sp>
      <p:sp>
        <p:nvSpPr>
          <p:cNvPr id="6" name="Slide Number Placeholder 5"/>
          <p:cNvSpPr>
            <a:spLocks noGrp="1"/>
          </p:cNvSpPr>
          <p:nvPr>
            <p:ph type="sldNum" sz="quarter" idx="16"/>
          </p:nvPr>
        </p:nvSpPr>
        <p:spPr/>
        <p:txBody>
          <a:bodyPr/>
          <a:lstStyle>
            <a:lvl1pPr>
              <a:defRPr/>
            </a:lvl1pPr>
          </a:lstStyle>
          <a:p>
            <a:pPr>
              <a:defRPr/>
            </a:pPr>
            <a:fld id="{ED7AD28F-3870-459C-B45F-1D602822F492}" type="slidenum">
              <a:rPr lang="en-GB"/>
              <a:pPr>
                <a:defRPr/>
              </a:pPr>
              <a:t>‹#›</a:t>
            </a:fld>
            <a:endParaRPr lang="en-GB"/>
          </a:p>
        </p:txBody>
      </p:sp>
    </p:spTree>
    <p:extLst>
      <p:ext uri="{BB962C8B-B14F-4D97-AF65-F5344CB8AC3E}">
        <p14:creationId xmlns:p14="http://schemas.microsoft.com/office/powerpoint/2010/main" val="3087225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9/15/2025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736914015"/>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 id="2147483687" r:id="rId12"/>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mailto:headteacher@ethelbert-road.kent.sch.uk" TargetMode="External"/><Relationship Id="rId4" Type="http://schemas.openxmlformats.org/officeDocument/2006/relationships/hyperlink" Target="https://www.ethelbert-road.kent.sch.uk/safeguard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boost-learning.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09986/2019_phonics_pupils_materials_standard.pdf"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phonicsplay.co.uk/" TargetMode="External"/><Relationship Id="rId2" Type="http://schemas.openxmlformats.org/officeDocument/2006/relationships/hyperlink" Target="https://cdn.oxfordowl.co.uk/2016/05/05/20/22/32/561/20097_content/index.html?id=ae" TargetMode="Externa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teachhandwriting.co.uk/continuous-cursive-beginners-choice-2.html"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R087lYrRpgY" TargetMode="External"/><Relationship Id="rId2" Type="http://schemas.openxmlformats.org/officeDocument/2006/relationships/hyperlink" Target="https://www.youtube.com/watch?v=ffeZXPtTGC4"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ethelbert-road.kent.sch.uk/lifewise-scheme/"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ictgames.com/" TargetMode="External"/><Relationship Id="rId2" Type="http://schemas.openxmlformats.org/officeDocument/2006/relationships/hyperlink" Target="http://www.kented.org.uk/ngfl"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www.topmarks.co.uk/" TargetMode="External"/><Relationship Id="rId4" Type="http://schemas.openxmlformats.org/officeDocument/2006/relationships/hyperlink" Target="http://www.phonicsplay.co.uk/"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ethelbert-road.kent.sch.uk/e-safety/" TargetMode="External"/><Relationship Id="rId7" Type="http://schemas.openxmlformats.org/officeDocument/2006/relationships/hyperlink" Target="https://saferinternet.org.uk/guide-and-resource/parents-and-carers"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nspcc.org.uk/keeping-children-safe/online-safety/talking-child-online-safety/" TargetMode="External"/><Relationship Id="rId5" Type="http://schemas.openxmlformats.org/officeDocument/2006/relationships/hyperlink" Target="https://www.ceopeducation.co.uk/parents/" TargetMode="External"/><Relationship Id="rId4" Type="http://schemas.openxmlformats.org/officeDocument/2006/relationships/hyperlink" Target="https://www.internetmatters.org/"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ethelbert-road.kent.sch.uk/special-educational-needs-and-disability/"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09962FB-B94D-47A0-8AF4-D32F45935F97}"/>
              </a:ext>
            </a:extLst>
          </p:cNvPr>
          <p:cNvSpPr txBox="1"/>
          <p:nvPr/>
        </p:nvSpPr>
        <p:spPr>
          <a:xfrm>
            <a:off x="638882" y="3577456"/>
            <a:ext cx="10909640" cy="1687814"/>
          </a:xfrm>
          <a:prstGeom prst="rect">
            <a:avLst/>
          </a:prstGeom>
        </p:spPr>
        <p:txBody>
          <a:bodyPr vert="horz" lIns="91440" tIns="45720" rIns="91440" bIns="45720" rtlCol="0" anchor="b">
            <a:normAutofit/>
          </a:bodyPr>
          <a:lstStyle/>
          <a:p>
            <a:pPr algn="ctr">
              <a:spcBef>
                <a:spcPct val="0"/>
              </a:spcBef>
              <a:spcAft>
                <a:spcPts val="600"/>
              </a:spcAft>
            </a:pPr>
            <a:r>
              <a:rPr lang="en-US" sz="10000" b="1">
                <a:latin typeface="+mj-lt"/>
                <a:ea typeface="+mj-ea"/>
                <a:cs typeface="+mj-cs"/>
              </a:rPr>
              <a:t>Welcome to Year 1</a:t>
            </a:r>
          </a:p>
        </p:txBody>
      </p:sp>
      <p:pic>
        <p:nvPicPr>
          <p:cNvPr id="4" name="Picture 3">
            <a:extLst>
              <a:ext uri="{FF2B5EF4-FFF2-40B4-BE49-F238E27FC236}">
                <a16:creationId xmlns:a16="http://schemas.microsoft.com/office/drawing/2014/main" id="{62A5864F-2550-4489-B025-633D02690EEB}"/>
              </a:ext>
            </a:extLst>
          </p:cNvPr>
          <p:cNvPicPr>
            <a:picLocks noChangeAspect="1"/>
          </p:cNvPicPr>
          <p:nvPr/>
        </p:nvPicPr>
        <p:blipFill>
          <a:blip r:embed="rId2"/>
          <a:stretch>
            <a:fillRect/>
          </a:stretch>
        </p:blipFill>
        <p:spPr>
          <a:xfrm>
            <a:off x="4749265" y="591670"/>
            <a:ext cx="2688873" cy="2688873"/>
          </a:xfrm>
          <a:prstGeom prst="rect">
            <a:avLst/>
          </a:prstGeom>
        </p:spPr>
      </p:pic>
      <p:sp>
        <p:nvSpPr>
          <p:cNvPr id="13" name="Rectangle 6">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27432"/>
          </a:xfrm>
          <a:custGeom>
            <a:avLst/>
            <a:gdLst>
              <a:gd name="connsiteX0" fmla="*/ 0 w 4572000"/>
              <a:gd name="connsiteY0" fmla="*/ 0 h 27432"/>
              <a:gd name="connsiteX1" fmla="*/ 607423 w 4572000"/>
              <a:gd name="connsiteY1" fmla="*/ 0 h 27432"/>
              <a:gd name="connsiteX2" fmla="*/ 1123406 w 4572000"/>
              <a:gd name="connsiteY2" fmla="*/ 0 h 27432"/>
              <a:gd name="connsiteX3" fmla="*/ 1685109 w 4572000"/>
              <a:gd name="connsiteY3" fmla="*/ 0 h 27432"/>
              <a:gd name="connsiteX4" fmla="*/ 2383971 w 4572000"/>
              <a:gd name="connsiteY4" fmla="*/ 0 h 27432"/>
              <a:gd name="connsiteX5" fmla="*/ 2991394 w 4572000"/>
              <a:gd name="connsiteY5" fmla="*/ 0 h 27432"/>
              <a:gd name="connsiteX6" fmla="*/ 3553097 w 4572000"/>
              <a:gd name="connsiteY6" fmla="*/ 0 h 27432"/>
              <a:gd name="connsiteX7" fmla="*/ 4572000 w 4572000"/>
              <a:gd name="connsiteY7" fmla="*/ 0 h 27432"/>
              <a:gd name="connsiteX8" fmla="*/ 4572000 w 4572000"/>
              <a:gd name="connsiteY8" fmla="*/ 27432 h 27432"/>
              <a:gd name="connsiteX9" fmla="*/ 3918857 w 4572000"/>
              <a:gd name="connsiteY9" fmla="*/ 27432 h 27432"/>
              <a:gd name="connsiteX10" fmla="*/ 3357154 w 4572000"/>
              <a:gd name="connsiteY10" fmla="*/ 27432 h 27432"/>
              <a:gd name="connsiteX11" fmla="*/ 2612571 w 4572000"/>
              <a:gd name="connsiteY11" fmla="*/ 27432 h 27432"/>
              <a:gd name="connsiteX12" fmla="*/ 2005149 w 4572000"/>
              <a:gd name="connsiteY12" fmla="*/ 27432 h 27432"/>
              <a:gd name="connsiteX13" fmla="*/ 1489166 w 4572000"/>
              <a:gd name="connsiteY13" fmla="*/ 27432 h 27432"/>
              <a:gd name="connsiteX14" fmla="*/ 790303 w 4572000"/>
              <a:gd name="connsiteY14" fmla="*/ 27432 h 27432"/>
              <a:gd name="connsiteX15" fmla="*/ 0 w 4572000"/>
              <a:gd name="connsiteY15" fmla="*/ 27432 h 27432"/>
              <a:gd name="connsiteX16" fmla="*/ 0 w 457200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27432" fill="none" extrusionOk="0">
                <a:moveTo>
                  <a:pt x="0" y="0"/>
                </a:moveTo>
                <a:cubicBezTo>
                  <a:pt x="150397" y="-23421"/>
                  <a:pt x="474161" y="9174"/>
                  <a:pt x="607423" y="0"/>
                </a:cubicBezTo>
                <a:cubicBezTo>
                  <a:pt x="740685" y="-9174"/>
                  <a:pt x="868821" y="-4258"/>
                  <a:pt x="1123406" y="0"/>
                </a:cubicBezTo>
                <a:cubicBezTo>
                  <a:pt x="1377991" y="4258"/>
                  <a:pt x="1567664" y="-12410"/>
                  <a:pt x="1685109" y="0"/>
                </a:cubicBezTo>
                <a:cubicBezTo>
                  <a:pt x="1802554" y="12410"/>
                  <a:pt x="2193086" y="-14353"/>
                  <a:pt x="2383971" y="0"/>
                </a:cubicBezTo>
                <a:cubicBezTo>
                  <a:pt x="2574856" y="14353"/>
                  <a:pt x="2697477" y="-26142"/>
                  <a:pt x="2991394" y="0"/>
                </a:cubicBezTo>
                <a:cubicBezTo>
                  <a:pt x="3285311" y="26142"/>
                  <a:pt x="3423667" y="26544"/>
                  <a:pt x="3553097" y="0"/>
                </a:cubicBezTo>
                <a:cubicBezTo>
                  <a:pt x="3682527" y="-26544"/>
                  <a:pt x="4344147" y="50350"/>
                  <a:pt x="4572000" y="0"/>
                </a:cubicBezTo>
                <a:cubicBezTo>
                  <a:pt x="4571027" y="8304"/>
                  <a:pt x="4571522" y="21512"/>
                  <a:pt x="4572000" y="27432"/>
                </a:cubicBezTo>
                <a:cubicBezTo>
                  <a:pt x="4438349" y="5490"/>
                  <a:pt x="4090129" y="31231"/>
                  <a:pt x="3918857" y="27432"/>
                </a:cubicBezTo>
                <a:cubicBezTo>
                  <a:pt x="3747585" y="23633"/>
                  <a:pt x="3498826" y="6883"/>
                  <a:pt x="3357154" y="27432"/>
                </a:cubicBezTo>
                <a:cubicBezTo>
                  <a:pt x="3215482" y="47981"/>
                  <a:pt x="2784289" y="56849"/>
                  <a:pt x="2612571" y="27432"/>
                </a:cubicBezTo>
                <a:cubicBezTo>
                  <a:pt x="2440853" y="-1985"/>
                  <a:pt x="2261292" y="25951"/>
                  <a:pt x="2005149" y="27432"/>
                </a:cubicBezTo>
                <a:cubicBezTo>
                  <a:pt x="1749006" y="28913"/>
                  <a:pt x="1700078" y="34342"/>
                  <a:pt x="1489166" y="27432"/>
                </a:cubicBezTo>
                <a:cubicBezTo>
                  <a:pt x="1278254" y="20522"/>
                  <a:pt x="1077188" y="56916"/>
                  <a:pt x="790303" y="27432"/>
                </a:cubicBezTo>
                <a:cubicBezTo>
                  <a:pt x="503418" y="-2052"/>
                  <a:pt x="359168" y="57044"/>
                  <a:pt x="0" y="27432"/>
                </a:cubicBezTo>
                <a:cubicBezTo>
                  <a:pt x="-1048" y="14992"/>
                  <a:pt x="-1120" y="7447"/>
                  <a:pt x="0" y="0"/>
                </a:cubicBezTo>
                <a:close/>
              </a:path>
              <a:path w="4572000" h="27432" stroke="0" extrusionOk="0">
                <a:moveTo>
                  <a:pt x="0" y="0"/>
                </a:moveTo>
                <a:cubicBezTo>
                  <a:pt x="155698" y="6780"/>
                  <a:pt x="465972" y="13197"/>
                  <a:pt x="607423" y="0"/>
                </a:cubicBezTo>
                <a:cubicBezTo>
                  <a:pt x="748874" y="-13197"/>
                  <a:pt x="1014133" y="22994"/>
                  <a:pt x="1123406" y="0"/>
                </a:cubicBezTo>
                <a:cubicBezTo>
                  <a:pt x="1232679" y="-22994"/>
                  <a:pt x="1639431" y="-2997"/>
                  <a:pt x="1867989" y="0"/>
                </a:cubicBezTo>
                <a:cubicBezTo>
                  <a:pt x="2096547" y="2997"/>
                  <a:pt x="2265668" y="29557"/>
                  <a:pt x="2475411" y="0"/>
                </a:cubicBezTo>
                <a:cubicBezTo>
                  <a:pt x="2685154" y="-29557"/>
                  <a:pt x="2951491" y="73"/>
                  <a:pt x="3082834" y="0"/>
                </a:cubicBezTo>
                <a:cubicBezTo>
                  <a:pt x="3214177" y="-73"/>
                  <a:pt x="3641000" y="-33478"/>
                  <a:pt x="3827417" y="0"/>
                </a:cubicBezTo>
                <a:cubicBezTo>
                  <a:pt x="4013834" y="33478"/>
                  <a:pt x="4345917" y="14255"/>
                  <a:pt x="4572000" y="0"/>
                </a:cubicBezTo>
                <a:cubicBezTo>
                  <a:pt x="4572485" y="9333"/>
                  <a:pt x="4573278" y="19699"/>
                  <a:pt x="4572000" y="27432"/>
                </a:cubicBezTo>
                <a:cubicBezTo>
                  <a:pt x="4318030" y="43025"/>
                  <a:pt x="4161104" y="34314"/>
                  <a:pt x="4010297" y="27432"/>
                </a:cubicBezTo>
                <a:cubicBezTo>
                  <a:pt x="3859490" y="20550"/>
                  <a:pt x="3592529" y="6613"/>
                  <a:pt x="3357154" y="27432"/>
                </a:cubicBezTo>
                <a:cubicBezTo>
                  <a:pt x="3121779" y="48251"/>
                  <a:pt x="2884285" y="3780"/>
                  <a:pt x="2704011" y="27432"/>
                </a:cubicBezTo>
                <a:cubicBezTo>
                  <a:pt x="2523737" y="51084"/>
                  <a:pt x="2295944" y="32081"/>
                  <a:pt x="2096589" y="27432"/>
                </a:cubicBezTo>
                <a:cubicBezTo>
                  <a:pt x="1897234" y="22783"/>
                  <a:pt x="1623782" y="52518"/>
                  <a:pt x="1352006" y="27432"/>
                </a:cubicBezTo>
                <a:cubicBezTo>
                  <a:pt x="1080230" y="2346"/>
                  <a:pt x="869959" y="12864"/>
                  <a:pt x="607423" y="27432"/>
                </a:cubicBezTo>
                <a:cubicBezTo>
                  <a:pt x="344887" y="42000"/>
                  <a:pt x="188100" y="40051"/>
                  <a:pt x="0" y="27432"/>
                </a:cubicBezTo>
                <a:cubicBezTo>
                  <a:pt x="211" y="18145"/>
                  <a:pt x="120" y="6480"/>
                  <a:pt x="0" y="0"/>
                </a:cubicBezTo>
                <a:close/>
              </a:path>
            </a:pathLst>
          </a:custGeom>
          <a:solidFill>
            <a:srgbClr val="B79F42"/>
          </a:solidFill>
          <a:ln w="38100"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ate Placeholder 26">
            <a:extLst>
              <a:ext uri="{FF2B5EF4-FFF2-40B4-BE49-F238E27FC236}">
                <a16:creationId xmlns:a16="http://schemas.microsoft.com/office/drawing/2014/main" id="{F28B82B1-E269-4325-A665-6CFE5DEE5DE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1" name="Footer Placeholder 27">
            <a:extLst>
              <a:ext uri="{FF2B5EF4-FFF2-40B4-BE49-F238E27FC236}">
                <a16:creationId xmlns:a16="http://schemas.microsoft.com/office/drawing/2014/main" id="{7C700527-76FD-4DF4-A597-6F5E089CA0C2}"/>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9" name="Slide Number Placeholder 28">
            <a:extLst>
              <a:ext uri="{FF2B5EF4-FFF2-40B4-BE49-F238E27FC236}">
                <a16:creationId xmlns:a16="http://schemas.microsoft.com/office/drawing/2014/main" id="{B5EA49A9-01EB-4D60-A392-7DC9B625D67D}"/>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4032446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841248" y="548640"/>
            <a:ext cx="3419540" cy="5431536"/>
          </a:xfrm>
        </p:spPr>
        <p:txBody>
          <a:bodyPr>
            <a:normAutofit/>
          </a:bodyPr>
          <a:lstStyle/>
          <a:p>
            <a:r>
              <a:rPr lang="en-GB" sz="6000" b="1" dirty="0">
                <a:solidFill>
                  <a:srgbClr val="7030A0"/>
                </a:solidFill>
              </a:rPr>
              <a:t>The purple class team </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4" y="713232"/>
            <a:ext cx="6052158" cy="5431536"/>
          </a:xfrm>
        </p:spPr>
        <p:txBody>
          <a:bodyPr anchor="ctr">
            <a:normAutofit/>
          </a:bodyPr>
          <a:lstStyle/>
          <a:p>
            <a:endParaRPr lang="en-GB" sz="3600" dirty="0">
              <a:solidFill>
                <a:srgbClr val="7030A0"/>
              </a:solidFill>
            </a:endParaRPr>
          </a:p>
          <a:p>
            <a:r>
              <a:rPr lang="en-GB" sz="3600" dirty="0">
                <a:solidFill>
                  <a:srgbClr val="7030A0"/>
                </a:solidFill>
              </a:rPr>
              <a:t>Miss Clark – Class Teacher</a:t>
            </a:r>
          </a:p>
          <a:p>
            <a:r>
              <a:rPr lang="en-GB" sz="3600" dirty="0"/>
              <a:t>Mrs </a:t>
            </a:r>
            <a:r>
              <a:rPr lang="en-GB" sz="3600" dirty="0" err="1"/>
              <a:t>Jago</a:t>
            </a:r>
            <a:r>
              <a:rPr lang="en-GB" sz="3600" dirty="0"/>
              <a:t> – Teaching Assistant </a:t>
            </a:r>
          </a:p>
          <a:p>
            <a:r>
              <a:rPr lang="en-GB" sz="3600" dirty="0"/>
              <a:t>Miss Willis – Teaching Assistant (Wednesday)</a:t>
            </a:r>
          </a:p>
          <a:p>
            <a:r>
              <a:rPr lang="en-GB" sz="3600" dirty="0"/>
              <a:t>Mrs Salt – Spanish Teacher (Tuesday mornings)</a:t>
            </a:r>
          </a:p>
          <a:p>
            <a:r>
              <a:rPr lang="en-GB" sz="3600" dirty="0"/>
              <a:t>Mrs </a:t>
            </a:r>
            <a:r>
              <a:rPr lang="en-GB" sz="3600" dirty="0" err="1"/>
              <a:t>Vitiello</a:t>
            </a:r>
            <a:r>
              <a:rPr lang="en-GB" sz="3600" dirty="0"/>
              <a:t> – PPA cover (Mondays PM)</a:t>
            </a:r>
          </a:p>
          <a:p>
            <a:r>
              <a:rPr lang="en-GB" sz="3600" dirty="0"/>
              <a:t>Miss Brown – Sports Coach</a:t>
            </a: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spTree>
    <p:extLst>
      <p:ext uri="{BB962C8B-B14F-4D97-AF65-F5344CB8AC3E}">
        <p14:creationId xmlns:p14="http://schemas.microsoft.com/office/powerpoint/2010/main" val="4284456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841248" y="548640"/>
            <a:ext cx="3419540" cy="5431536"/>
          </a:xfrm>
        </p:spPr>
        <p:txBody>
          <a:bodyPr>
            <a:normAutofit/>
          </a:bodyPr>
          <a:lstStyle/>
          <a:p>
            <a:r>
              <a:rPr lang="en-GB" sz="6000" b="1" dirty="0">
                <a:solidFill>
                  <a:srgbClr val="7030A0"/>
                </a:solidFill>
              </a:rPr>
              <a:t>Meet Our Governors</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5" y="552091"/>
            <a:ext cx="6052158" cy="5431536"/>
          </a:xfrm>
        </p:spPr>
        <p:txBody>
          <a:bodyPr anchor="ctr">
            <a:normAutofit/>
          </a:bodyPr>
          <a:lstStyle/>
          <a:p>
            <a:endParaRPr lang="en-GB" sz="3600" dirty="0">
              <a:solidFill>
                <a:srgbClr val="7030A0"/>
              </a:solidFill>
            </a:endParaRP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pic>
        <p:nvPicPr>
          <p:cNvPr id="7" name="Picture 6">
            <a:extLst>
              <a:ext uri="{FF2B5EF4-FFF2-40B4-BE49-F238E27FC236}">
                <a16:creationId xmlns:a16="http://schemas.microsoft.com/office/drawing/2014/main" id="{BFC3D218-DF7D-4CD1-93BD-894C8AF2E38D}"/>
              </a:ext>
            </a:extLst>
          </p:cNvPr>
          <p:cNvPicPr>
            <a:picLocks noChangeAspect="1"/>
          </p:cNvPicPr>
          <p:nvPr/>
        </p:nvPicPr>
        <p:blipFill>
          <a:blip r:embed="rId3"/>
          <a:stretch>
            <a:fillRect/>
          </a:stretch>
        </p:blipFill>
        <p:spPr>
          <a:xfrm>
            <a:off x="5252002" y="1172427"/>
            <a:ext cx="6442849" cy="4513146"/>
          </a:xfrm>
          <a:prstGeom prst="rect">
            <a:avLst/>
          </a:prstGeom>
        </p:spPr>
      </p:pic>
    </p:spTree>
    <p:extLst>
      <p:ext uri="{BB962C8B-B14F-4D97-AF65-F5344CB8AC3E}">
        <p14:creationId xmlns:p14="http://schemas.microsoft.com/office/powerpoint/2010/main" val="202642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1836174" y="-322282"/>
            <a:ext cx="3419540" cy="2230419"/>
          </a:xfrm>
        </p:spPr>
        <p:txBody>
          <a:bodyPr>
            <a:normAutofit/>
          </a:bodyPr>
          <a:lstStyle/>
          <a:p>
            <a:r>
              <a:rPr lang="en-GB" sz="6000" b="1" dirty="0">
                <a:solidFill>
                  <a:srgbClr val="7030A0"/>
                </a:solidFill>
              </a:rPr>
              <a:t>Safeguarding</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5" y="552091"/>
            <a:ext cx="6052158" cy="5431536"/>
          </a:xfrm>
        </p:spPr>
        <p:txBody>
          <a:bodyPr anchor="ctr">
            <a:normAutofit/>
          </a:bodyPr>
          <a:lstStyle/>
          <a:p>
            <a:endParaRPr lang="en-GB" sz="3600" dirty="0">
              <a:solidFill>
                <a:srgbClr val="7030A0"/>
              </a:solidFill>
            </a:endParaRP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pic>
        <p:nvPicPr>
          <p:cNvPr id="5" name="Picture 4">
            <a:extLst>
              <a:ext uri="{FF2B5EF4-FFF2-40B4-BE49-F238E27FC236}">
                <a16:creationId xmlns:a16="http://schemas.microsoft.com/office/drawing/2014/main" id="{5488231B-79BA-4618-856C-5775969C9C82}"/>
              </a:ext>
            </a:extLst>
          </p:cNvPr>
          <p:cNvPicPr>
            <a:picLocks noChangeAspect="1"/>
          </p:cNvPicPr>
          <p:nvPr/>
        </p:nvPicPr>
        <p:blipFill>
          <a:blip r:embed="rId3"/>
          <a:stretch>
            <a:fillRect/>
          </a:stretch>
        </p:blipFill>
        <p:spPr>
          <a:xfrm>
            <a:off x="1064630" y="1725239"/>
            <a:ext cx="3395766" cy="4822354"/>
          </a:xfrm>
          <a:prstGeom prst="rect">
            <a:avLst/>
          </a:prstGeom>
        </p:spPr>
      </p:pic>
      <p:sp>
        <p:nvSpPr>
          <p:cNvPr id="6" name="Rectangle 5">
            <a:extLst>
              <a:ext uri="{FF2B5EF4-FFF2-40B4-BE49-F238E27FC236}">
                <a16:creationId xmlns:a16="http://schemas.microsoft.com/office/drawing/2014/main" id="{F4FF4C9D-49AD-4D33-B22F-32128A9D9936}"/>
              </a:ext>
            </a:extLst>
          </p:cNvPr>
          <p:cNvSpPr/>
          <p:nvPr/>
        </p:nvSpPr>
        <p:spPr>
          <a:xfrm>
            <a:off x="5138124" y="1280608"/>
            <a:ext cx="6096000" cy="4462760"/>
          </a:xfrm>
          <a:prstGeom prst="rect">
            <a:avLst/>
          </a:prstGeom>
        </p:spPr>
        <p:txBody>
          <a:bodyPr>
            <a:spAutoFit/>
          </a:bodyPr>
          <a:lstStyle/>
          <a:p>
            <a:pPr>
              <a:spcBef>
                <a:spcPct val="0"/>
              </a:spcBef>
            </a:pPr>
            <a:r>
              <a:rPr lang="en-GB" altLang="en-US" sz="2800" dirty="0">
                <a:cs typeface="Arial" panose="020B0604020202020204" pitchFamily="34" charset="0"/>
              </a:rPr>
              <a:t>Safeguarding our children is a very important part of our practice and it is important that parents are confident and knowledgeable about the school’s arrangements to keep their child safe. Information for parents can be found on our website under the ‘Our School’ tab.</a:t>
            </a:r>
          </a:p>
          <a:p>
            <a:pPr>
              <a:spcBef>
                <a:spcPct val="0"/>
              </a:spcBef>
            </a:pPr>
            <a:endParaRPr lang="en-GB" altLang="en-US" sz="2800" dirty="0">
              <a:cs typeface="Arial" panose="020B0604020202020204" pitchFamily="34" charset="0"/>
            </a:endParaRPr>
          </a:p>
          <a:p>
            <a:pPr>
              <a:spcBef>
                <a:spcPct val="0"/>
              </a:spcBef>
            </a:pPr>
            <a:r>
              <a:rPr lang="en-US" altLang="en-US" sz="2800" dirty="0">
                <a:solidFill>
                  <a:srgbClr val="000000"/>
                </a:solidFill>
                <a:cs typeface="Arial" panose="020B0604020202020204" pitchFamily="34" charset="0"/>
                <a:hlinkClick r:id="rId4"/>
              </a:rPr>
              <a:t>https://www.ethelbert-road.kent.sch.uk/safeguarding</a:t>
            </a:r>
            <a:endParaRPr lang="en-US" altLang="en-US" sz="2800" dirty="0">
              <a:solidFill>
                <a:srgbClr val="000000"/>
              </a:solidFill>
              <a:cs typeface="Arial" panose="020B0604020202020204" pitchFamily="34" charset="0"/>
            </a:endParaRPr>
          </a:p>
          <a:p>
            <a:pPr>
              <a:spcBef>
                <a:spcPct val="0"/>
              </a:spcBef>
            </a:pPr>
            <a:endParaRPr lang="en-US" altLang="en-US" sz="3200" dirty="0">
              <a:solidFill>
                <a:srgbClr val="000000"/>
              </a:solidFill>
              <a:cs typeface="Arial" panose="020B0604020202020204" pitchFamily="34" charset="0"/>
            </a:endParaRPr>
          </a:p>
          <a:p>
            <a:pPr>
              <a:spcBef>
                <a:spcPct val="0"/>
              </a:spcBef>
            </a:pPr>
            <a:r>
              <a:rPr lang="en-US" altLang="en-US" sz="2800" dirty="0">
                <a:cs typeface="Arial" panose="020B0604020202020204" pitchFamily="34" charset="0"/>
              </a:rPr>
              <a:t>If you would like any further information or have any questions, please do not hesitate to contact Mrs. Kirkbride (Headteacher and DSL) at </a:t>
            </a:r>
            <a:r>
              <a:rPr lang="en-US" altLang="en-US" sz="2800" dirty="0">
                <a:cs typeface="Arial" panose="020B0604020202020204" pitchFamily="34" charset="0"/>
                <a:hlinkClick r:id="rId5"/>
              </a:rPr>
              <a:t>headteacher@ethelbert-road.kent.sch.uk</a:t>
            </a:r>
            <a:endParaRPr lang="en-US" altLang="en-US" sz="2800" dirty="0">
              <a:cs typeface="Arial" panose="020B0604020202020204" pitchFamily="34" charset="0"/>
            </a:endParaRPr>
          </a:p>
        </p:txBody>
      </p:sp>
    </p:spTree>
    <p:extLst>
      <p:ext uri="{BB962C8B-B14F-4D97-AF65-F5344CB8AC3E}">
        <p14:creationId xmlns:p14="http://schemas.microsoft.com/office/powerpoint/2010/main" val="2308679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5B22B-A4D2-4969-B90D-F1E52581D623}"/>
              </a:ext>
            </a:extLst>
          </p:cNvPr>
          <p:cNvSpPr>
            <a:spLocks noGrp="1"/>
          </p:cNvSpPr>
          <p:nvPr>
            <p:ph type="title"/>
          </p:nvPr>
        </p:nvSpPr>
        <p:spPr>
          <a:xfrm>
            <a:off x="838200" y="365126"/>
            <a:ext cx="10515600" cy="833360"/>
          </a:xfrm>
        </p:spPr>
        <p:txBody>
          <a:bodyPr>
            <a:normAutofit fontScale="90000"/>
          </a:bodyPr>
          <a:lstStyle/>
          <a:p>
            <a:pPr algn="ctr"/>
            <a:r>
              <a:rPr lang="en-GB" dirty="0">
                <a:solidFill>
                  <a:srgbClr val="7030A0"/>
                </a:solidFill>
              </a:rPr>
              <a:t>The Year 1 Curriculum</a:t>
            </a:r>
          </a:p>
        </p:txBody>
      </p:sp>
      <p:sp>
        <p:nvSpPr>
          <p:cNvPr id="3" name="Content Placeholder 2">
            <a:extLst>
              <a:ext uri="{FF2B5EF4-FFF2-40B4-BE49-F238E27FC236}">
                <a16:creationId xmlns:a16="http://schemas.microsoft.com/office/drawing/2014/main" id="{FD7B0769-1486-4048-A27D-A72F6D4CDC03}"/>
              </a:ext>
            </a:extLst>
          </p:cNvPr>
          <p:cNvSpPr>
            <a:spLocks noGrp="1"/>
          </p:cNvSpPr>
          <p:nvPr>
            <p:ph sz="quarter" idx="13"/>
          </p:nvPr>
        </p:nvSpPr>
        <p:spPr>
          <a:xfrm>
            <a:off x="213065" y="1083077"/>
            <a:ext cx="11638624" cy="5504154"/>
          </a:xfrm>
        </p:spPr>
        <p:txBody>
          <a:bodyPr>
            <a:normAutofit fontScale="55000" lnSpcReduction="20000"/>
          </a:bodyPr>
          <a:lstStyle/>
          <a:p>
            <a:pPr fontAlgn="t"/>
            <a:r>
              <a:rPr lang="en-GB" sz="3600" b="0" i="0" dirty="0">
                <a:solidFill>
                  <a:srgbClr val="000000"/>
                </a:solidFill>
                <a:effectLst/>
                <a:latin typeface="Calibri" panose="020F0502020204030204" pitchFamily="34" charset="0"/>
                <a:cs typeface="Calibri" panose="020F0502020204030204" pitchFamily="34" charset="0"/>
              </a:rPr>
              <a:t>To ensure a smooth transition from YR to Y1, we are offering a creative, play based curriculum, where all children can access learning experiences which appeal to them. To ease their transition, we have deliberately designed our classroom layout to mimic that of Reception’s so that the children are learning in an environment that is familiar to them</a:t>
            </a:r>
            <a:r>
              <a:rPr lang="en-GB" sz="3600" dirty="0">
                <a:solidFill>
                  <a:srgbClr val="000000"/>
                </a:solidFill>
                <a:latin typeface="Calibri" panose="020F0502020204030204" pitchFamily="34" charset="0"/>
                <a:cs typeface="Calibri" panose="020F0502020204030204" pitchFamily="34" charset="0"/>
              </a:rPr>
              <a:t>.</a:t>
            </a:r>
            <a:r>
              <a:rPr lang="en-GB" sz="3600" b="0" i="0" dirty="0">
                <a:solidFill>
                  <a:srgbClr val="000000"/>
                </a:solidFill>
                <a:effectLst/>
                <a:latin typeface="Calibri" panose="020F0502020204030204" pitchFamily="34" charset="0"/>
                <a:cs typeface="Calibri" panose="020F0502020204030204" pitchFamily="34" charset="0"/>
              </a:rPr>
              <a:t> The classroom is organised so that there is space for construction, role-play, creative experiences, exploration, and investigation. </a:t>
            </a:r>
          </a:p>
          <a:p>
            <a:pPr fontAlgn="t"/>
            <a:r>
              <a:rPr lang="en-GB" sz="3600" b="0" i="0" dirty="0">
                <a:solidFill>
                  <a:srgbClr val="000000"/>
                </a:solidFill>
                <a:effectLst/>
                <a:latin typeface="Calibri" panose="020F0502020204030204" pitchFamily="34" charset="0"/>
                <a:cs typeface="Calibri" panose="020F0502020204030204" pitchFamily="34" charset="0"/>
              </a:rPr>
              <a:t>Our aim is to deliver the Year 1 curriculum by planning activities based around a core text and to set up indoor and outdoor learning environments that provide stimulating challenges which enable the children to make rapid progress in their learning and development.  </a:t>
            </a:r>
          </a:p>
          <a:p>
            <a:pPr fontAlgn="t"/>
            <a:r>
              <a:rPr lang="en-GB" sz="3600" b="0" i="0" dirty="0">
                <a:solidFill>
                  <a:srgbClr val="000000"/>
                </a:solidFill>
                <a:effectLst/>
                <a:latin typeface="Calibri" panose="020F0502020204030204" pitchFamily="34" charset="0"/>
                <a:cs typeface="Calibri" panose="020F0502020204030204" pitchFamily="34" charset="0"/>
              </a:rPr>
              <a:t>We are keen to promote warm, positive relationships with the children within a culture of high expectations for all.</a:t>
            </a:r>
          </a:p>
          <a:p>
            <a:pPr fontAlgn="t"/>
            <a:r>
              <a:rPr lang="en-GB" sz="3600" b="0" i="0" dirty="0">
                <a:solidFill>
                  <a:srgbClr val="000000"/>
                </a:solidFill>
                <a:effectLst/>
                <a:latin typeface="Calibri" panose="020F0502020204030204" pitchFamily="34" charset="0"/>
                <a:cs typeface="Calibri" panose="020F0502020204030204" pitchFamily="34" charset="0"/>
              </a:rPr>
              <a:t>They will be discrete times each day for teaching the core subjects of English and Mathematics as well as Rocket Phonics but the children will also have access to a range of independent activities to write for a range of purposes, as well as to explore cross-curricular learning. Specific skills and knowledge will be taught in a mixture of whole-class, small group, and individual sessions.</a:t>
            </a:r>
          </a:p>
          <a:p>
            <a:r>
              <a:rPr lang="en-GB" sz="3600" dirty="0">
                <a:latin typeface="Calibri" panose="020F0502020204030204" pitchFamily="34" charset="0"/>
                <a:cs typeface="Calibri" panose="020F0502020204030204" pitchFamily="34" charset="0"/>
              </a:rPr>
              <a:t>As the children progress throughout their time in Year 1, they will be encouraged to work more independently. We will adjust their mix of learning through play and more formal teaching as well as the balance between adult-led and child-initiated activities.</a:t>
            </a:r>
          </a:p>
          <a:p>
            <a:endParaRPr lang="en-GB" dirty="0"/>
          </a:p>
        </p:txBody>
      </p:sp>
    </p:spTree>
    <p:extLst>
      <p:ext uri="{BB962C8B-B14F-4D97-AF65-F5344CB8AC3E}">
        <p14:creationId xmlns:p14="http://schemas.microsoft.com/office/powerpoint/2010/main" val="43809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D4D8B-2A85-4E96-A9AB-8C9544AB2583}"/>
              </a:ext>
            </a:extLst>
          </p:cNvPr>
          <p:cNvSpPr>
            <a:spLocks noGrp="1"/>
          </p:cNvSpPr>
          <p:nvPr>
            <p:ph type="title"/>
          </p:nvPr>
        </p:nvSpPr>
        <p:spPr>
          <a:xfrm>
            <a:off x="1919537" y="6168"/>
            <a:ext cx="5184576" cy="1143000"/>
          </a:xfrm>
        </p:spPr>
        <p:txBody>
          <a:bodyPr/>
          <a:lstStyle/>
          <a:p>
            <a:r>
              <a:rPr lang="en-US" dirty="0"/>
              <a:t>Contacts</a:t>
            </a:r>
            <a:endParaRPr lang="en-GB" dirty="0"/>
          </a:p>
        </p:txBody>
      </p:sp>
      <p:sp>
        <p:nvSpPr>
          <p:cNvPr id="3" name="Content Placeholder 2">
            <a:extLst>
              <a:ext uri="{FF2B5EF4-FFF2-40B4-BE49-F238E27FC236}">
                <a16:creationId xmlns:a16="http://schemas.microsoft.com/office/drawing/2014/main" id="{61C4B140-57EE-4B2F-890C-2EF060BF71C2}"/>
              </a:ext>
            </a:extLst>
          </p:cNvPr>
          <p:cNvSpPr>
            <a:spLocks noGrp="1"/>
          </p:cNvSpPr>
          <p:nvPr>
            <p:ph sz="quarter" idx="13"/>
          </p:nvPr>
        </p:nvSpPr>
        <p:spPr>
          <a:xfrm>
            <a:off x="1762125" y="883125"/>
            <a:ext cx="10096500" cy="5386536"/>
          </a:xfrm>
        </p:spPr>
        <p:txBody>
          <a:bodyPr>
            <a:noAutofit/>
          </a:bodyPr>
          <a:lstStyle/>
          <a:p>
            <a:pPr marL="46037" indent="0">
              <a:buNone/>
            </a:pPr>
            <a:r>
              <a:rPr lang="en-US" dirty="0"/>
              <a:t>Email me</a:t>
            </a:r>
            <a:r>
              <a:rPr lang="en-US" dirty="0">
                <a:solidFill>
                  <a:schemeClr val="tx1"/>
                </a:solidFill>
              </a:rPr>
              <a:t>: </a:t>
            </a:r>
            <a:r>
              <a:rPr lang="en-US" u="sng" dirty="0">
                <a:solidFill>
                  <a:schemeClr val="tx1"/>
                </a:solidFill>
              </a:rPr>
              <a:t>y1@ethelbert-road.kent.sch.uk</a:t>
            </a:r>
          </a:p>
          <a:p>
            <a:pPr marL="46037" indent="0">
              <a:buNone/>
            </a:pPr>
            <a:r>
              <a:rPr lang="en-US" b="1" dirty="0">
                <a:latin typeface="+mj-lt"/>
              </a:rPr>
              <a:t>Communication between parents and teachers is vital – even the smallest shared issue may have an impact on the child’s wellbeing/learning/</a:t>
            </a:r>
            <a:r>
              <a:rPr lang="en-US" b="1" dirty="0" err="1">
                <a:latin typeface="+mj-lt"/>
              </a:rPr>
              <a:t>behaviour</a:t>
            </a:r>
            <a:r>
              <a:rPr lang="en-US" b="1" dirty="0">
                <a:latin typeface="+mj-lt"/>
              </a:rPr>
              <a:t> for that day/week/month. </a:t>
            </a:r>
          </a:p>
          <a:p>
            <a:pPr>
              <a:buFont typeface="Arial" panose="020B0604020202020204" pitchFamily="34" charset="0"/>
              <a:buChar char="•"/>
            </a:pPr>
            <a:r>
              <a:rPr lang="en-US" dirty="0"/>
              <a:t>I will check my emails Monday – Friday every morning and between 3.30-4.00pm. </a:t>
            </a:r>
          </a:p>
          <a:p>
            <a:pPr>
              <a:buFont typeface="Arial" panose="020B0604020202020204" pitchFamily="34" charset="0"/>
              <a:buChar char="•"/>
            </a:pPr>
            <a:r>
              <a:rPr lang="en-US" dirty="0"/>
              <a:t>I may not be able to respond on the same day, however, please be reassured I will respond in 3 school days. </a:t>
            </a:r>
          </a:p>
          <a:p>
            <a:pPr>
              <a:buFont typeface="Arial" panose="020B0604020202020204" pitchFamily="34" charset="0"/>
              <a:buChar char="•"/>
            </a:pPr>
            <a:r>
              <a:rPr lang="en-US" dirty="0"/>
              <a:t>If you have an urgent issue, please contact school via the school office. Continue to email the office at </a:t>
            </a:r>
            <a:r>
              <a:rPr lang="en-US" b="1" dirty="0">
                <a:latin typeface="+mj-lt"/>
              </a:rPr>
              <a:t>office@ethelbert-road.kent.sch.uk </a:t>
            </a:r>
            <a:r>
              <a:rPr lang="en-US" dirty="0"/>
              <a:t>with any absence/holiday/medical issues and general enquiries.</a:t>
            </a:r>
          </a:p>
        </p:txBody>
      </p:sp>
      <p:pic>
        <p:nvPicPr>
          <p:cNvPr id="5" name="Picture 4">
            <a:extLst>
              <a:ext uri="{FF2B5EF4-FFF2-40B4-BE49-F238E27FC236}">
                <a16:creationId xmlns:a16="http://schemas.microsoft.com/office/drawing/2014/main" id="{2ACAA8F4-8E02-43A3-8D82-B114A2D8ACCC}"/>
              </a:ext>
            </a:extLst>
          </p:cNvPr>
          <p:cNvPicPr>
            <a:picLocks noChangeAspect="1"/>
          </p:cNvPicPr>
          <p:nvPr/>
        </p:nvPicPr>
        <p:blipFill>
          <a:blip r:embed="rId2"/>
          <a:stretch>
            <a:fillRect/>
          </a:stretch>
        </p:blipFill>
        <p:spPr>
          <a:xfrm>
            <a:off x="249725" y="209459"/>
            <a:ext cx="1347333" cy="1347333"/>
          </a:xfrm>
          <a:prstGeom prst="rect">
            <a:avLst/>
          </a:prstGeom>
        </p:spPr>
      </p:pic>
    </p:spTree>
    <p:extLst>
      <p:ext uri="{BB962C8B-B14F-4D97-AF65-F5344CB8AC3E}">
        <p14:creationId xmlns:p14="http://schemas.microsoft.com/office/powerpoint/2010/main" val="422535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C8C11-5F8C-4220-B155-F4C581AB6FBC}"/>
              </a:ext>
            </a:extLst>
          </p:cNvPr>
          <p:cNvSpPr>
            <a:spLocks noGrp="1"/>
          </p:cNvSpPr>
          <p:nvPr>
            <p:ph type="title"/>
          </p:nvPr>
        </p:nvSpPr>
        <p:spPr>
          <a:xfrm>
            <a:off x="2567609" y="548680"/>
            <a:ext cx="6511925" cy="1143000"/>
          </a:xfrm>
        </p:spPr>
        <p:txBody>
          <a:bodyPr/>
          <a:lstStyle/>
          <a:p>
            <a:pPr algn="ctr"/>
            <a:r>
              <a:rPr lang="en-US" dirty="0"/>
              <a:t>Website</a:t>
            </a:r>
            <a:endParaRPr lang="en-GB" dirty="0"/>
          </a:p>
        </p:txBody>
      </p:sp>
      <p:sp>
        <p:nvSpPr>
          <p:cNvPr id="3" name="Content Placeholder 2">
            <a:extLst>
              <a:ext uri="{FF2B5EF4-FFF2-40B4-BE49-F238E27FC236}">
                <a16:creationId xmlns:a16="http://schemas.microsoft.com/office/drawing/2014/main" id="{187B2E3A-65A1-4663-AC40-B4F1AE8C9270}"/>
              </a:ext>
            </a:extLst>
          </p:cNvPr>
          <p:cNvSpPr>
            <a:spLocks noGrp="1"/>
          </p:cNvSpPr>
          <p:nvPr>
            <p:ph sz="quarter" idx="13"/>
          </p:nvPr>
        </p:nvSpPr>
        <p:spPr>
          <a:xfrm>
            <a:off x="6209929" y="1484784"/>
            <a:ext cx="4352527" cy="4824536"/>
          </a:xfrm>
        </p:spPr>
        <p:txBody>
          <a:bodyPr>
            <a:normAutofit fontScale="92500" lnSpcReduction="10000"/>
          </a:bodyPr>
          <a:lstStyle/>
          <a:p>
            <a:pPr marL="46037" indent="0">
              <a:buNone/>
            </a:pPr>
            <a:endParaRPr lang="en-US" dirty="0"/>
          </a:p>
          <a:p>
            <a:r>
              <a:rPr lang="en-US" dirty="0"/>
              <a:t>Please do check the Year 1 Class Page on the Website. This will be updated weekly with photographs to show what we have been up to.</a:t>
            </a:r>
          </a:p>
          <a:p>
            <a:r>
              <a:rPr lang="en-US" dirty="0"/>
              <a:t>Spellings will be uploaded every Friday for checking the following Thursday.</a:t>
            </a:r>
          </a:p>
          <a:p>
            <a:r>
              <a:rPr lang="en-US" dirty="0"/>
              <a:t>The first spelling check will take place on 25</a:t>
            </a:r>
            <a:r>
              <a:rPr lang="en-US" baseline="30000" dirty="0"/>
              <a:t>th</a:t>
            </a:r>
            <a:r>
              <a:rPr lang="en-US" dirty="0"/>
              <a:t> September.</a:t>
            </a:r>
            <a:endParaRPr lang="en-GB" dirty="0"/>
          </a:p>
        </p:txBody>
      </p:sp>
      <p:pic>
        <p:nvPicPr>
          <p:cNvPr id="4" name="Picture 3">
            <a:extLst>
              <a:ext uri="{FF2B5EF4-FFF2-40B4-BE49-F238E27FC236}">
                <a16:creationId xmlns:a16="http://schemas.microsoft.com/office/drawing/2014/main" id="{92FB7284-E016-4753-B453-99C99318BFBB}"/>
              </a:ext>
            </a:extLst>
          </p:cNvPr>
          <p:cNvPicPr>
            <a:picLocks noChangeAspect="1"/>
          </p:cNvPicPr>
          <p:nvPr/>
        </p:nvPicPr>
        <p:blipFill>
          <a:blip r:embed="rId2"/>
          <a:stretch>
            <a:fillRect/>
          </a:stretch>
        </p:blipFill>
        <p:spPr>
          <a:xfrm>
            <a:off x="1546677" y="44625"/>
            <a:ext cx="1347333" cy="1347333"/>
          </a:xfrm>
          <a:prstGeom prst="rect">
            <a:avLst/>
          </a:prstGeom>
        </p:spPr>
      </p:pic>
      <p:pic>
        <p:nvPicPr>
          <p:cNvPr id="6" name="Picture 5">
            <a:extLst>
              <a:ext uri="{FF2B5EF4-FFF2-40B4-BE49-F238E27FC236}">
                <a16:creationId xmlns:a16="http://schemas.microsoft.com/office/drawing/2014/main" id="{92715AAC-2EF6-4A78-B470-426E1EE67B46}"/>
              </a:ext>
            </a:extLst>
          </p:cNvPr>
          <p:cNvPicPr>
            <a:picLocks noChangeAspect="1"/>
          </p:cNvPicPr>
          <p:nvPr/>
        </p:nvPicPr>
        <p:blipFill>
          <a:blip r:embed="rId3"/>
          <a:stretch>
            <a:fillRect/>
          </a:stretch>
        </p:blipFill>
        <p:spPr>
          <a:xfrm>
            <a:off x="229509" y="1557192"/>
            <a:ext cx="4159260" cy="3927223"/>
          </a:xfrm>
          <a:prstGeom prst="rect">
            <a:avLst/>
          </a:prstGeom>
        </p:spPr>
      </p:pic>
      <p:pic>
        <p:nvPicPr>
          <p:cNvPr id="9" name="Picture 8">
            <a:extLst>
              <a:ext uri="{FF2B5EF4-FFF2-40B4-BE49-F238E27FC236}">
                <a16:creationId xmlns:a16="http://schemas.microsoft.com/office/drawing/2014/main" id="{AD070B31-A8BF-468E-A1FF-6A52CC94355E}"/>
              </a:ext>
            </a:extLst>
          </p:cNvPr>
          <p:cNvPicPr>
            <a:picLocks noChangeAspect="1"/>
          </p:cNvPicPr>
          <p:nvPr/>
        </p:nvPicPr>
        <p:blipFill>
          <a:blip r:embed="rId4"/>
          <a:stretch>
            <a:fillRect/>
          </a:stretch>
        </p:blipFill>
        <p:spPr>
          <a:xfrm>
            <a:off x="2656150" y="3038830"/>
            <a:ext cx="3553779" cy="3774545"/>
          </a:xfrm>
          <a:prstGeom prst="rect">
            <a:avLst/>
          </a:prstGeom>
        </p:spPr>
      </p:pic>
    </p:spTree>
    <p:extLst>
      <p:ext uri="{BB962C8B-B14F-4D97-AF65-F5344CB8AC3E}">
        <p14:creationId xmlns:p14="http://schemas.microsoft.com/office/powerpoint/2010/main" val="944224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1524000" y="1"/>
            <a:ext cx="9144000" cy="906463"/>
          </a:xfrm>
          <a:prstGeom prst="round2Diag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GB" sz="5400" dirty="0">
                <a:solidFill>
                  <a:srgbClr val="7030A0"/>
                </a:solidFill>
              </a:rPr>
              <a:t>Termly Curriculum Map</a:t>
            </a:r>
          </a:p>
        </p:txBody>
      </p:sp>
      <p:sp>
        <p:nvSpPr>
          <p:cNvPr id="5" name="TextBox 1"/>
          <p:cNvSpPr txBox="1">
            <a:spLocks noChangeArrowheads="1"/>
          </p:cNvSpPr>
          <p:nvPr/>
        </p:nvSpPr>
        <p:spPr bwMode="auto">
          <a:xfrm>
            <a:off x="7211616" y="1139260"/>
            <a:ext cx="3456384" cy="2862322"/>
          </a:xfrm>
          <a:prstGeom prst="rect">
            <a:avLst/>
          </a:prstGeom>
          <a:noFill/>
          <a:ln w="9525">
            <a:noFill/>
            <a:miter lim="800000"/>
            <a:headEnd/>
            <a:tailEnd/>
          </a:ln>
        </p:spPr>
        <p:txBody>
          <a:bodyPr wrap="square">
            <a:spAutoFit/>
          </a:bodyPr>
          <a:lstStyle/>
          <a:p>
            <a:endParaRPr lang="en-GB" dirty="0">
              <a:latin typeface="Trebuchet MS" pitchFamily="34" charset="0"/>
            </a:endParaRPr>
          </a:p>
          <a:p>
            <a:endParaRPr lang="en-GB" dirty="0">
              <a:latin typeface="Trebuchet MS" pitchFamily="34" charset="0"/>
            </a:endParaRPr>
          </a:p>
          <a:p>
            <a:r>
              <a:rPr lang="en-GB" dirty="0">
                <a:latin typeface="Trebuchet MS" pitchFamily="34" charset="0"/>
              </a:rPr>
              <a:t>This identifies the specific topics that we will cover for the different subjects/areas of the curriculum during the next term and is </a:t>
            </a:r>
            <a:r>
              <a:rPr lang="en-GB" b="1" dirty="0">
                <a:latin typeface="Trebuchet MS" pitchFamily="34" charset="0"/>
              </a:rPr>
              <a:t>available on the website.</a:t>
            </a:r>
          </a:p>
          <a:p>
            <a:r>
              <a:rPr lang="en-GB" dirty="0">
                <a:latin typeface="Trebuchet MS" pitchFamily="34" charset="0"/>
              </a:rPr>
              <a:t>It can be found via the curriculum tab.</a:t>
            </a:r>
          </a:p>
        </p:txBody>
      </p:sp>
      <p:pic>
        <p:nvPicPr>
          <p:cNvPr id="6" name="Picture 5"/>
          <p:cNvPicPr>
            <a:picLocks noChangeAspect="1"/>
          </p:cNvPicPr>
          <p:nvPr/>
        </p:nvPicPr>
        <p:blipFill>
          <a:blip r:embed="rId2"/>
          <a:stretch>
            <a:fillRect/>
          </a:stretch>
        </p:blipFill>
        <p:spPr>
          <a:xfrm>
            <a:off x="176667" y="232797"/>
            <a:ext cx="1347333" cy="1347333"/>
          </a:xfrm>
          <a:prstGeom prst="rect">
            <a:avLst/>
          </a:prstGeom>
        </p:spPr>
      </p:pic>
      <p:pic>
        <p:nvPicPr>
          <p:cNvPr id="3" name="Picture 2">
            <a:extLst>
              <a:ext uri="{FF2B5EF4-FFF2-40B4-BE49-F238E27FC236}">
                <a16:creationId xmlns:a16="http://schemas.microsoft.com/office/drawing/2014/main" id="{64D7D6A2-B981-4936-95AC-073EAC7502AA}"/>
              </a:ext>
            </a:extLst>
          </p:cNvPr>
          <p:cNvPicPr>
            <a:picLocks noChangeAspect="1"/>
          </p:cNvPicPr>
          <p:nvPr/>
        </p:nvPicPr>
        <p:blipFill>
          <a:blip r:embed="rId3"/>
          <a:stretch>
            <a:fillRect/>
          </a:stretch>
        </p:blipFill>
        <p:spPr>
          <a:xfrm>
            <a:off x="85258" y="2094738"/>
            <a:ext cx="6902817" cy="3964668"/>
          </a:xfrm>
          <a:prstGeom prst="rect">
            <a:avLst/>
          </a:prstGeom>
        </p:spPr>
      </p:pic>
      <p:cxnSp>
        <p:nvCxnSpPr>
          <p:cNvPr id="8" name="Straight Arrow Connector 7">
            <a:extLst>
              <a:ext uri="{FF2B5EF4-FFF2-40B4-BE49-F238E27FC236}">
                <a16:creationId xmlns:a16="http://schemas.microsoft.com/office/drawing/2014/main" id="{3BE2967E-C5EA-4A85-AC88-A02B07D9DFB0}"/>
              </a:ext>
            </a:extLst>
          </p:cNvPr>
          <p:cNvCxnSpPr>
            <a:cxnSpLocks/>
          </p:cNvCxnSpPr>
          <p:nvPr/>
        </p:nvCxnSpPr>
        <p:spPr>
          <a:xfrm flipH="1">
            <a:off x="6822141" y="3236259"/>
            <a:ext cx="389475" cy="1249533"/>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3A897051-5EFB-4A7F-9AB1-BE186283313F}"/>
              </a:ext>
            </a:extLst>
          </p:cNvPr>
          <p:cNvPicPr>
            <a:picLocks noChangeAspect="1"/>
          </p:cNvPicPr>
          <p:nvPr/>
        </p:nvPicPr>
        <p:blipFill>
          <a:blip r:embed="rId4"/>
          <a:stretch>
            <a:fillRect/>
          </a:stretch>
        </p:blipFill>
        <p:spPr>
          <a:xfrm>
            <a:off x="8939808" y="3662462"/>
            <a:ext cx="804827" cy="823330"/>
          </a:xfrm>
          <a:prstGeom prst="rect">
            <a:avLst/>
          </a:prstGeom>
        </p:spPr>
      </p:pic>
    </p:spTree>
    <p:extLst>
      <p:ext uri="{BB962C8B-B14F-4D97-AF65-F5344CB8AC3E}">
        <p14:creationId xmlns:p14="http://schemas.microsoft.com/office/powerpoint/2010/main" val="1255059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TextBox 1"/>
          <p:cNvSpPr txBox="1">
            <a:spLocks noChangeArrowheads="1"/>
          </p:cNvSpPr>
          <p:nvPr/>
        </p:nvSpPr>
        <p:spPr bwMode="auto">
          <a:xfrm>
            <a:off x="1161341" y="1281417"/>
            <a:ext cx="10663106" cy="5632311"/>
          </a:xfrm>
          <a:prstGeom prst="rect">
            <a:avLst/>
          </a:prstGeom>
          <a:noFill/>
          <a:ln w="9525">
            <a:noFill/>
            <a:miter lim="800000"/>
            <a:headEnd/>
            <a:tailEnd/>
          </a:ln>
        </p:spPr>
        <p:txBody>
          <a:bodyPr wrap="square">
            <a:spAutoFit/>
          </a:bodyPr>
          <a:lstStyle/>
          <a:p>
            <a:pPr marL="342900" indent="-342900">
              <a:buFont typeface="Arial" panose="020B0604020202020204" pitchFamily="34" charset="0"/>
              <a:buChar char="•"/>
            </a:pPr>
            <a:r>
              <a:rPr lang="en-US" sz="3600" dirty="0"/>
              <a:t>The children will continue to enter and exit the school via our Purple Class door. </a:t>
            </a:r>
          </a:p>
          <a:p>
            <a:endParaRPr lang="en-US" sz="3600" dirty="0"/>
          </a:p>
          <a:p>
            <a:pPr marL="342900" indent="-342900">
              <a:buFont typeface="Arial" panose="020B0604020202020204" pitchFamily="34" charset="0"/>
              <a:buChar char="•"/>
            </a:pPr>
            <a:r>
              <a:rPr lang="en-US" sz="3600" dirty="0"/>
              <a:t>The gate will open at 8:35am. The class door will open at 8.40am and collection is at 3:15pm – thank you all for being so prompt with this.</a:t>
            </a:r>
          </a:p>
          <a:p>
            <a:pPr marL="342900" indent="-342900">
              <a:buFont typeface="Arial" panose="020B0604020202020204" pitchFamily="34" charset="0"/>
              <a:buChar char="•"/>
            </a:pPr>
            <a:endParaRPr lang="en-US" sz="3600" dirty="0"/>
          </a:p>
          <a:p>
            <a:pPr marL="342900" indent="-342900">
              <a:buFont typeface="Arial" panose="020B0604020202020204" pitchFamily="34" charset="0"/>
              <a:buChar char="•"/>
            </a:pPr>
            <a:r>
              <a:rPr lang="en-US" sz="3600" dirty="0"/>
              <a:t>Please help us to be vigilant during drop off and pick-up times.  It is important that we can see the children going with their grown-ups. </a:t>
            </a:r>
          </a:p>
          <a:p>
            <a:pPr marL="342900" indent="-342900">
              <a:buFont typeface="Arial" panose="020B0604020202020204" pitchFamily="34" charset="0"/>
              <a:buChar char="•"/>
            </a:pPr>
            <a:endParaRPr lang="en-US" sz="3600" dirty="0"/>
          </a:p>
          <a:p>
            <a:pPr marL="342900" indent="-342900">
              <a:buFont typeface="Arial" panose="020B0604020202020204" pitchFamily="34" charset="0"/>
              <a:buChar char="•"/>
            </a:pPr>
            <a:r>
              <a:rPr lang="en-US" sz="3600" dirty="0"/>
              <a:t>If someone else is collecting your child, please let us know in the morning or contact the office (they will pass a message on to us). Thank you.</a:t>
            </a:r>
          </a:p>
        </p:txBody>
      </p:sp>
      <p:pic>
        <p:nvPicPr>
          <p:cNvPr id="7" name="Picture 6"/>
          <p:cNvPicPr>
            <a:picLocks noChangeAspect="1"/>
          </p:cNvPicPr>
          <p:nvPr/>
        </p:nvPicPr>
        <p:blipFill>
          <a:blip r:embed="rId2"/>
          <a:stretch>
            <a:fillRect/>
          </a:stretch>
        </p:blipFill>
        <p:spPr>
          <a:xfrm>
            <a:off x="95251" y="78832"/>
            <a:ext cx="1347333" cy="1347333"/>
          </a:xfrm>
          <a:prstGeom prst="rect">
            <a:avLst/>
          </a:prstGeom>
        </p:spPr>
      </p:pic>
      <p:sp>
        <p:nvSpPr>
          <p:cNvPr id="2" name="TextBox 1">
            <a:extLst>
              <a:ext uri="{FF2B5EF4-FFF2-40B4-BE49-F238E27FC236}">
                <a16:creationId xmlns:a16="http://schemas.microsoft.com/office/drawing/2014/main" id="{7EF68885-15C8-47FD-9AEB-D1F91AE87580}"/>
              </a:ext>
            </a:extLst>
          </p:cNvPr>
          <p:cNvSpPr txBox="1"/>
          <p:nvPr/>
        </p:nvSpPr>
        <p:spPr>
          <a:xfrm>
            <a:off x="1704975" y="263688"/>
            <a:ext cx="8924925" cy="707886"/>
          </a:xfrm>
          <a:prstGeom prst="rect">
            <a:avLst/>
          </a:prstGeom>
          <a:noFill/>
        </p:spPr>
        <p:txBody>
          <a:bodyPr wrap="square" rtlCol="0">
            <a:spAutoFit/>
          </a:bodyPr>
          <a:lstStyle/>
          <a:p>
            <a:pPr algn="ctr"/>
            <a:r>
              <a:rPr lang="en-GB" sz="4000" b="1" dirty="0">
                <a:solidFill>
                  <a:srgbClr val="7030A0"/>
                </a:solidFill>
              </a:rPr>
              <a:t>Drop-off and Pick-up Times</a:t>
            </a:r>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9962FB-B94D-47A0-8AF4-D32F45935F97}"/>
              </a:ext>
            </a:extLst>
          </p:cNvPr>
          <p:cNvSpPr txBox="1"/>
          <p:nvPr/>
        </p:nvSpPr>
        <p:spPr>
          <a:xfrm>
            <a:off x="4046738" y="310407"/>
            <a:ext cx="4098523" cy="1107996"/>
          </a:xfrm>
          <a:prstGeom prst="rect">
            <a:avLst/>
          </a:prstGeom>
          <a:noFill/>
        </p:spPr>
        <p:txBody>
          <a:bodyPr wrap="square" rtlCol="0">
            <a:spAutoFit/>
          </a:bodyPr>
          <a:lstStyle/>
          <a:p>
            <a:r>
              <a:rPr lang="en-GB" sz="6600" b="1" dirty="0">
                <a:solidFill>
                  <a:schemeClr val="accent6">
                    <a:lumMod val="75000"/>
                  </a:schemeClr>
                </a:solidFill>
              </a:rPr>
              <a:t>Our School Rules</a:t>
            </a:r>
          </a:p>
        </p:txBody>
      </p:sp>
      <p:pic>
        <p:nvPicPr>
          <p:cNvPr id="4" name="Picture 3">
            <a:extLst>
              <a:ext uri="{FF2B5EF4-FFF2-40B4-BE49-F238E27FC236}">
                <a16:creationId xmlns:a16="http://schemas.microsoft.com/office/drawing/2014/main" id="{62A5864F-2550-4489-B025-633D02690EEB}"/>
              </a:ext>
            </a:extLst>
          </p:cNvPr>
          <p:cNvPicPr>
            <a:picLocks noChangeAspect="1"/>
          </p:cNvPicPr>
          <p:nvPr/>
        </p:nvPicPr>
        <p:blipFill>
          <a:blip r:embed="rId2"/>
          <a:stretch>
            <a:fillRect/>
          </a:stretch>
        </p:blipFill>
        <p:spPr>
          <a:xfrm>
            <a:off x="301840" y="216333"/>
            <a:ext cx="1296144" cy="1296144"/>
          </a:xfrm>
          <a:prstGeom prst="rect">
            <a:avLst/>
          </a:prstGeom>
        </p:spPr>
      </p:pic>
      <p:pic>
        <p:nvPicPr>
          <p:cNvPr id="5" name="Content Placeholder 4">
            <a:extLst>
              <a:ext uri="{FF2B5EF4-FFF2-40B4-BE49-F238E27FC236}">
                <a16:creationId xmlns:a16="http://schemas.microsoft.com/office/drawing/2014/main" id="{39B1CC2F-6C09-4821-9325-91333EB8BE4D}"/>
              </a:ext>
            </a:extLst>
          </p:cNvPr>
          <p:cNvPicPr>
            <a:picLocks noChangeAspect="1"/>
          </p:cNvPicPr>
          <p:nvPr/>
        </p:nvPicPr>
        <p:blipFill>
          <a:blip r:embed="rId3"/>
          <a:stretch>
            <a:fillRect/>
          </a:stretch>
        </p:blipFill>
        <p:spPr>
          <a:xfrm>
            <a:off x="1482602" y="1206128"/>
            <a:ext cx="8563217" cy="5651872"/>
          </a:xfrm>
          <a:prstGeom prst="rect">
            <a:avLst/>
          </a:prstGeom>
        </p:spPr>
      </p:pic>
    </p:spTree>
    <p:extLst>
      <p:ext uri="{BB962C8B-B14F-4D97-AF65-F5344CB8AC3E}">
        <p14:creationId xmlns:p14="http://schemas.microsoft.com/office/powerpoint/2010/main" val="2746003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6F25-5494-4BDF-ABC4-86901F553D4D}"/>
              </a:ext>
            </a:extLst>
          </p:cNvPr>
          <p:cNvSpPr>
            <a:spLocks noGrp="1"/>
          </p:cNvSpPr>
          <p:nvPr>
            <p:ph type="title"/>
          </p:nvPr>
        </p:nvSpPr>
        <p:spPr/>
        <p:txBody>
          <a:bodyPr>
            <a:normAutofit fontScale="90000"/>
          </a:bodyPr>
          <a:lstStyle/>
          <a:p>
            <a:r>
              <a:rPr lang="en-GB" dirty="0"/>
              <a:t>Recognition board, House Points &amp; </a:t>
            </a:r>
            <a:br>
              <a:rPr lang="en-GB" dirty="0"/>
            </a:br>
            <a:r>
              <a:rPr lang="en-GB" dirty="0"/>
              <a:t>Celebration assembly</a:t>
            </a:r>
          </a:p>
        </p:txBody>
      </p:sp>
      <p:pic>
        <p:nvPicPr>
          <p:cNvPr id="5" name="Picture 4">
            <a:extLst>
              <a:ext uri="{FF2B5EF4-FFF2-40B4-BE49-F238E27FC236}">
                <a16:creationId xmlns:a16="http://schemas.microsoft.com/office/drawing/2014/main" id="{403B76E2-83CD-4B8B-9795-20AAC746AA53}"/>
              </a:ext>
            </a:extLst>
          </p:cNvPr>
          <p:cNvPicPr>
            <a:picLocks noChangeAspect="1"/>
          </p:cNvPicPr>
          <p:nvPr/>
        </p:nvPicPr>
        <p:blipFill>
          <a:blip r:embed="rId2"/>
          <a:stretch>
            <a:fillRect/>
          </a:stretch>
        </p:blipFill>
        <p:spPr>
          <a:xfrm>
            <a:off x="10156054" y="283774"/>
            <a:ext cx="1296144" cy="1296144"/>
          </a:xfrm>
          <a:prstGeom prst="rect">
            <a:avLst/>
          </a:prstGeom>
        </p:spPr>
      </p:pic>
      <p:sp>
        <p:nvSpPr>
          <p:cNvPr id="8" name="Content Placeholder 7">
            <a:extLst>
              <a:ext uri="{FF2B5EF4-FFF2-40B4-BE49-F238E27FC236}">
                <a16:creationId xmlns:a16="http://schemas.microsoft.com/office/drawing/2014/main" id="{D7CCECC4-B2C1-441C-B62E-86899DC7ED37}"/>
              </a:ext>
            </a:extLst>
          </p:cNvPr>
          <p:cNvSpPr txBox="1">
            <a:spLocks noGrp="1"/>
          </p:cNvSpPr>
          <p:nvPr>
            <p:ph idx="1"/>
          </p:nvPr>
        </p:nvSpPr>
        <p:spPr>
          <a:xfrm>
            <a:off x="838200" y="1928813"/>
            <a:ext cx="10515600" cy="4237378"/>
          </a:xfrm>
          <a:prstGeom prst="rect">
            <a:avLst/>
          </a:prstGeom>
          <a:noFill/>
        </p:spPr>
        <p:txBody>
          <a:bodyPr wrap="square" rtlCol="0">
            <a:spAutoFit/>
          </a:bodyPr>
          <a:lstStyle/>
          <a:p>
            <a:r>
              <a:rPr lang="en-US" sz="3200" dirty="0"/>
              <a:t>E</a:t>
            </a:r>
            <a:r>
              <a:rPr lang="en-GB" sz="3200" dirty="0"/>
              <a:t>ach week we will decide, as a class, upon something that we wish to improve.  This target will be related to one of our 3 School Rules.  The aim is for every child to get their photo moved up on the Recognition Board by the end of the week for achieving that target. </a:t>
            </a:r>
          </a:p>
          <a:p>
            <a:r>
              <a:rPr lang="en-GB" sz="3200" dirty="0"/>
              <a:t>Throughout the week children can also earn house points.</a:t>
            </a:r>
          </a:p>
          <a:p>
            <a:r>
              <a:rPr lang="en-GB" sz="3200" dirty="0"/>
              <a:t>Our Celebration Assembly</a:t>
            </a:r>
            <a:r>
              <a:rPr lang="en-US" sz="3200" dirty="0"/>
              <a:t> will take place on Friday afternoons where the children will receive a Star-Bear Certificate for their achievement. </a:t>
            </a:r>
            <a:endParaRPr lang="en-GB" sz="3200" dirty="0"/>
          </a:p>
          <a:p>
            <a:pPr marL="0" indent="0">
              <a:buNone/>
            </a:pPr>
            <a:endParaRPr lang="en-US" sz="3200" dirty="0"/>
          </a:p>
        </p:txBody>
      </p:sp>
      <p:pic>
        <p:nvPicPr>
          <p:cNvPr id="4" name="Picture 3">
            <a:extLst>
              <a:ext uri="{FF2B5EF4-FFF2-40B4-BE49-F238E27FC236}">
                <a16:creationId xmlns:a16="http://schemas.microsoft.com/office/drawing/2014/main" id="{9E0DAF7B-7AE3-4FB9-8A0B-DB713FE36ED9}"/>
              </a:ext>
            </a:extLst>
          </p:cNvPr>
          <p:cNvPicPr>
            <a:picLocks noChangeAspect="1"/>
          </p:cNvPicPr>
          <p:nvPr/>
        </p:nvPicPr>
        <p:blipFill>
          <a:blip r:embed="rId3"/>
          <a:stretch>
            <a:fillRect/>
          </a:stretch>
        </p:blipFill>
        <p:spPr>
          <a:xfrm>
            <a:off x="5642013" y="4959314"/>
            <a:ext cx="4514041" cy="1533561"/>
          </a:xfrm>
          <a:prstGeom prst="rect">
            <a:avLst/>
          </a:prstGeom>
        </p:spPr>
      </p:pic>
    </p:spTree>
    <p:extLst>
      <p:ext uri="{BB962C8B-B14F-4D97-AF65-F5344CB8AC3E}">
        <p14:creationId xmlns:p14="http://schemas.microsoft.com/office/powerpoint/2010/main" val="2045856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6F25-5494-4BDF-ABC4-86901F553D4D}"/>
              </a:ext>
            </a:extLst>
          </p:cNvPr>
          <p:cNvSpPr>
            <a:spLocks noGrp="1"/>
          </p:cNvSpPr>
          <p:nvPr>
            <p:ph type="title"/>
          </p:nvPr>
        </p:nvSpPr>
        <p:spPr/>
        <p:txBody>
          <a:bodyPr>
            <a:normAutofit/>
          </a:bodyPr>
          <a:lstStyle/>
          <a:p>
            <a:r>
              <a:rPr lang="en-GB" dirty="0"/>
              <a:t>Introducing Marty and </a:t>
            </a:r>
            <a:r>
              <a:rPr lang="en-GB" dirty="0" err="1"/>
              <a:t>smARTY</a:t>
            </a:r>
            <a:endParaRPr lang="en-GB" dirty="0"/>
          </a:p>
        </p:txBody>
      </p:sp>
      <p:pic>
        <p:nvPicPr>
          <p:cNvPr id="5" name="Picture 4">
            <a:extLst>
              <a:ext uri="{FF2B5EF4-FFF2-40B4-BE49-F238E27FC236}">
                <a16:creationId xmlns:a16="http://schemas.microsoft.com/office/drawing/2014/main" id="{403B76E2-83CD-4B8B-9795-20AAC746AA53}"/>
              </a:ext>
            </a:extLst>
          </p:cNvPr>
          <p:cNvPicPr>
            <a:picLocks noChangeAspect="1"/>
          </p:cNvPicPr>
          <p:nvPr/>
        </p:nvPicPr>
        <p:blipFill>
          <a:blip r:embed="rId2"/>
          <a:stretch>
            <a:fillRect/>
          </a:stretch>
        </p:blipFill>
        <p:spPr>
          <a:xfrm>
            <a:off x="10156054" y="283774"/>
            <a:ext cx="1296144" cy="1296144"/>
          </a:xfrm>
          <a:prstGeom prst="rect">
            <a:avLst/>
          </a:prstGeom>
        </p:spPr>
      </p:pic>
      <p:pic>
        <p:nvPicPr>
          <p:cNvPr id="6" name="Content Placeholder 5">
            <a:extLst>
              <a:ext uri="{FF2B5EF4-FFF2-40B4-BE49-F238E27FC236}">
                <a16:creationId xmlns:a16="http://schemas.microsoft.com/office/drawing/2014/main" id="{78B3DCEA-C6D9-441C-BA1F-00A1467F68B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5400000">
            <a:off x="1907986" y="2476128"/>
            <a:ext cx="3526121" cy="2644588"/>
          </a:xfrm>
          <a:prstGeom prst="rect">
            <a:avLst/>
          </a:prstGeom>
          <a:noFill/>
        </p:spPr>
      </p:pic>
      <p:pic>
        <p:nvPicPr>
          <p:cNvPr id="9" name="Picture 8">
            <a:extLst>
              <a:ext uri="{FF2B5EF4-FFF2-40B4-BE49-F238E27FC236}">
                <a16:creationId xmlns:a16="http://schemas.microsoft.com/office/drawing/2014/main" id="{64ACB1F5-925D-4E8D-B3CC-4C86AD8621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239758" y="2476126"/>
            <a:ext cx="3526122" cy="2644592"/>
          </a:xfrm>
          <a:prstGeom prst="rect">
            <a:avLst/>
          </a:prstGeom>
        </p:spPr>
      </p:pic>
      <p:sp>
        <p:nvSpPr>
          <p:cNvPr id="3" name="TextBox 2">
            <a:extLst>
              <a:ext uri="{FF2B5EF4-FFF2-40B4-BE49-F238E27FC236}">
                <a16:creationId xmlns:a16="http://schemas.microsoft.com/office/drawing/2014/main" id="{4518D6DB-248C-46DB-B71C-093C5CC990D4}"/>
              </a:ext>
            </a:extLst>
          </p:cNvPr>
          <p:cNvSpPr txBox="1"/>
          <p:nvPr/>
        </p:nvSpPr>
        <p:spPr>
          <a:xfrm>
            <a:off x="-242045" y="5561483"/>
            <a:ext cx="12075458" cy="1077218"/>
          </a:xfrm>
          <a:prstGeom prst="rect">
            <a:avLst/>
          </a:prstGeom>
          <a:noFill/>
        </p:spPr>
        <p:txBody>
          <a:bodyPr wrap="square" rtlCol="0">
            <a:spAutoFit/>
          </a:bodyPr>
          <a:lstStyle/>
          <a:p>
            <a:pPr algn="ctr"/>
            <a:r>
              <a:rPr lang="en-GB" sz="3200" dirty="0"/>
              <a:t>Throughout the year your child will have an opportunity to bring Marty or Smarty home. </a:t>
            </a:r>
          </a:p>
          <a:p>
            <a:pPr algn="ctr"/>
            <a:r>
              <a:rPr lang="en-GB" sz="3200" dirty="0"/>
              <a:t>They are to support your child’s learning and interest in Science.</a:t>
            </a:r>
          </a:p>
        </p:txBody>
      </p:sp>
    </p:spTree>
    <p:extLst>
      <p:ext uri="{BB962C8B-B14F-4D97-AF65-F5344CB8AC3E}">
        <p14:creationId xmlns:p14="http://schemas.microsoft.com/office/powerpoint/2010/main" val="856998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5251" y="78832"/>
            <a:ext cx="1347333" cy="1347333"/>
          </a:xfrm>
          <a:prstGeom prst="rect">
            <a:avLst/>
          </a:prstGeom>
        </p:spPr>
      </p:pic>
      <p:sp>
        <p:nvSpPr>
          <p:cNvPr id="2" name="TextBox 1">
            <a:extLst>
              <a:ext uri="{FF2B5EF4-FFF2-40B4-BE49-F238E27FC236}">
                <a16:creationId xmlns:a16="http://schemas.microsoft.com/office/drawing/2014/main" id="{7EF68885-15C8-47FD-9AEB-D1F91AE87580}"/>
              </a:ext>
            </a:extLst>
          </p:cNvPr>
          <p:cNvSpPr txBox="1"/>
          <p:nvPr/>
        </p:nvSpPr>
        <p:spPr>
          <a:xfrm>
            <a:off x="215153" y="285083"/>
            <a:ext cx="11761694" cy="6124754"/>
          </a:xfrm>
          <a:prstGeom prst="rect">
            <a:avLst/>
          </a:prstGeom>
          <a:noFill/>
        </p:spPr>
        <p:txBody>
          <a:bodyPr wrap="square" rtlCol="0">
            <a:spAutoFit/>
          </a:bodyPr>
          <a:lstStyle/>
          <a:p>
            <a:pPr algn="ctr"/>
            <a:endParaRPr lang="en-GB" sz="3200" b="1" u="sng" dirty="0">
              <a:solidFill>
                <a:srgbClr val="7030A0"/>
              </a:solidFill>
              <a:latin typeface="Bahnschrift Light" panose="020B0502040204020203" pitchFamily="34" charset="0"/>
            </a:endParaRPr>
          </a:p>
          <a:p>
            <a:pPr algn="ctr"/>
            <a:r>
              <a:rPr lang="en-GB" sz="3200" b="1" u="sng" dirty="0">
                <a:solidFill>
                  <a:srgbClr val="7030A0"/>
                </a:solidFill>
                <a:latin typeface="Bahnschrift Light" panose="020B0502040204020203" pitchFamily="34" charset="0"/>
              </a:rPr>
              <a:t>Show and Tell</a:t>
            </a:r>
          </a:p>
          <a:p>
            <a:pPr algn="ctr"/>
            <a:endParaRPr lang="en-GB" sz="3200" b="1" dirty="0">
              <a:solidFill>
                <a:srgbClr val="7030A0"/>
              </a:solidFill>
              <a:latin typeface="Bahnschrift Light" panose="020B0502040204020203" pitchFamily="34" charset="0"/>
            </a:endParaRPr>
          </a:p>
          <a:p>
            <a:pPr algn="ctr"/>
            <a:endParaRPr lang="en-GB" sz="3200" b="1" dirty="0">
              <a:solidFill>
                <a:srgbClr val="7030A0"/>
              </a:solidFill>
              <a:latin typeface="Bahnschrift Light" panose="020B0502040204020203" pitchFamily="34" charset="0"/>
            </a:endParaRPr>
          </a:p>
          <a:p>
            <a:pPr algn="ctr"/>
            <a:r>
              <a:rPr lang="en-GB" sz="2800" b="1" dirty="0">
                <a:latin typeface="Bahnschrift Light" panose="020B0502040204020203" pitchFamily="34" charset="0"/>
              </a:rPr>
              <a:t>Show and tell will be at the end of the day on Tuesdays and Thursdays.</a:t>
            </a:r>
          </a:p>
          <a:p>
            <a:pPr algn="ctr"/>
            <a:r>
              <a:rPr lang="en-GB" sz="2800" b="1" dirty="0">
                <a:latin typeface="Bahnschrift Light" panose="020B0502040204020203" pitchFamily="34" charset="0"/>
              </a:rPr>
              <a:t>This is an opportunity for your child to share something from home, a certificate from a club or to share any news they might have. </a:t>
            </a:r>
          </a:p>
          <a:p>
            <a:pPr algn="ctr"/>
            <a:r>
              <a:rPr lang="en-GB" sz="2800" b="1" dirty="0">
                <a:latin typeface="Bahnschrift Light" panose="020B0502040204020203" pitchFamily="34" charset="0"/>
              </a:rPr>
              <a:t>Please can these not be toys. Ideas can include – books, pictures, examples of writing and photos.</a:t>
            </a:r>
          </a:p>
          <a:p>
            <a:pPr algn="ctr"/>
            <a:r>
              <a:rPr lang="en-GB" sz="2800" b="1" dirty="0">
                <a:latin typeface="Bahnschrift Light" panose="020B0502040204020203" pitchFamily="34" charset="0"/>
              </a:rPr>
              <a:t>Other children will then have an opportunity to ask questions.</a:t>
            </a:r>
          </a:p>
          <a:p>
            <a:pPr algn="ctr"/>
            <a:endParaRPr lang="en-GB" sz="3200" b="1" dirty="0">
              <a:latin typeface="Bahnschrift Light" panose="020B0502040204020203" pitchFamily="34" charset="0"/>
            </a:endParaRPr>
          </a:p>
          <a:p>
            <a:pPr algn="ctr"/>
            <a:r>
              <a:rPr lang="en-GB" sz="3200" b="1" dirty="0">
                <a:latin typeface="Bahnschrift Light" panose="020B0502040204020203" pitchFamily="34" charset="0"/>
              </a:rPr>
              <a:t>You can email photos to the class email </a:t>
            </a:r>
          </a:p>
          <a:p>
            <a:pPr algn="ctr"/>
            <a:r>
              <a:rPr lang="en-GB" sz="3200" b="1" dirty="0">
                <a:latin typeface="Bahnschrift Light" panose="020B0502040204020203" pitchFamily="34" charset="0"/>
              </a:rPr>
              <a:t>y1@ethelbert-road.kent.sch.uk</a:t>
            </a:r>
          </a:p>
        </p:txBody>
      </p:sp>
      <p:pic>
        <p:nvPicPr>
          <p:cNvPr id="2050" name="Picture 2" descr="Show and Tell Display Poster (SB11263 ...">
            <a:extLst>
              <a:ext uri="{FF2B5EF4-FFF2-40B4-BE49-F238E27FC236}">
                <a16:creationId xmlns:a16="http://schemas.microsoft.com/office/drawing/2014/main" id="{D33A4F1C-8D75-47F9-BCA1-FD22995A46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5120" y="124495"/>
            <a:ext cx="2921092" cy="2067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694627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30768" y="104730"/>
            <a:ext cx="1347333" cy="1347333"/>
          </a:xfrm>
          <a:prstGeom prst="rect">
            <a:avLst/>
          </a:prstGeom>
        </p:spPr>
      </p:pic>
      <p:sp>
        <p:nvSpPr>
          <p:cNvPr id="5" name="TextBox 4">
            <a:extLst>
              <a:ext uri="{FF2B5EF4-FFF2-40B4-BE49-F238E27FC236}">
                <a16:creationId xmlns:a16="http://schemas.microsoft.com/office/drawing/2014/main" id="{CEF3AC17-975B-4714-87D8-574C55D1F140}"/>
              </a:ext>
            </a:extLst>
          </p:cNvPr>
          <p:cNvSpPr txBox="1"/>
          <p:nvPr/>
        </p:nvSpPr>
        <p:spPr>
          <a:xfrm>
            <a:off x="1678101" y="1158300"/>
            <a:ext cx="8640960" cy="5570756"/>
          </a:xfrm>
          <a:prstGeom prst="rect">
            <a:avLst/>
          </a:prstGeom>
          <a:noFill/>
        </p:spPr>
        <p:txBody>
          <a:bodyPr wrap="square" rtlCol="0">
            <a:spAutoFit/>
          </a:bodyPr>
          <a:lstStyle/>
          <a:p>
            <a:r>
              <a:rPr lang="en-GB" sz="2800" dirty="0">
                <a:solidFill>
                  <a:srgbClr val="00B050"/>
                </a:solidFill>
              </a:rPr>
              <a:t>Term 1: The Great Fire of London</a:t>
            </a:r>
          </a:p>
          <a:p>
            <a:endParaRPr lang="en-GB" sz="2800" dirty="0"/>
          </a:p>
          <a:p>
            <a:r>
              <a:rPr lang="en-GB" sz="2800" dirty="0">
                <a:solidFill>
                  <a:schemeClr val="accent6">
                    <a:lumMod val="75000"/>
                  </a:schemeClr>
                </a:solidFill>
              </a:rPr>
              <a:t>Term 2: The Polar Regions (Trip to St Mary’s Church)</a:t>
            </a:r>
          </a:p>
          <a:p>
            <a:endParaRPr lang="en-GB" sz="2800" dirty="0"/>
          </a:p>
          <a:p>
            <a:r>
              <a:rPr lang="en-GB" sz="2800" dirty="0">
                <a:solidFill>
                  <a:srgbClr val="FF0000"/>
                </a:solidFill>
              </a:rPr>
              <a:t>Term 3: Significant Explorers (Astronauts in Training Day)</a:t>
            </a:r>
          </a:p>
          <a:p>
            <a:endParaRPr lang="en-GB" sz="2800" dirty="0"/>
          </a:p>
          <a:p>
            <a:r>
              <a:rPr lang="en-GB" sz="2800" dirty="0"/>
              <a:t>Term 4: Florence Nightingale and Mary Seacole (Kent Life Victorian Day)</a:t>
            </a:r>
          </a:p>
          <a:p>
            <a:endParaRPr lang="en-GB" sz="2800" dirty="0"/>
          </a:p>
          <a:p>
            <a:r>
              <a:rPr lang="en-GB" sz="2800" dirty="0">
                <a:solidFill>
                  <a:srgbClr val="0070C0"/>
                </a:solidFill>
              </a:rPr>
              <a:t>Term 5: Local Study of Faversham (Faversham Treasure Hunt)</a:t>
            </a:r>
          </a:p>
          <a:p>
            <a:endParaRPr lang="en-GB" sz="2800" dirty="0">
              <a:solidFill>
                <a:schemeClr val="accent3">
                  <a:lumMod val="75000"/>
                </a:schemeClr>
              </a:solidFill>
            </a:endParaRPr>
          </a:p>
          <a:p>
            <a:r>
              <a:rPr lang="en-GB" sz="2800" dirty="0">
                <a:solidFill>
                  <a:schemeClr val="accent3">
                    <a:lumMod val="75000"/>
                  </a:schemeClr>
                </a:solidFill>
              </a:rPr>
              <a:t>Term 6: The Great Outdoors – Australia (Australia Fun Day and Wildwood)</a:t>
            </a:r>
          </a:p>
          <a:p>
            <a:endParaRPr lang="en-GB" sz="2800" dirty="0">
              <a:solidFill>
                <a:srgbClr val="FFC000"/>
              </a:solidFill>
            </a:endParaRPr>
          </a:p>
          <a:p>
            <a:pPr algn="r"/>
            <a:r>
              <a:rPr lang="en-GB" sz="2000" b="1" i="1" dirty="0">
                <a:latin typeface="Agency FB" panose="020B0503020202020204" pitchFamily="34" charset="0"/>
              </a:rPr>
              <a:t>*Trip to Turner Contemporary Art Gallery and Thanet Synagogue (TBC)</a:t>
            </a:r>
          </a:p>
        </p:txBody>
      </p:sp>
      <p:sp>
        <p:nvSpPr>
          <p:cNvPr id="2" name="TextBox 1">
            <a:extLst>
              <a:ext uri="{FF2B5EF4-FFF2-40B4-BE49-F238E27FC236}">
                <a16:creationId xmlns:a16="http://schemas.microsoft.com/office/drawing/2014/main" id="{B0197174-5EE7-436C-8625-B4E9258C4434}"/>
              </a:ext>
            </a:extLst>
          </p:cNvPr>
          <p:cNvSpPr txBox="1"/>
          <p:nvPr/>
        </p:nvSpPr>
        <p:spPr>
          <a:xfrm>
            <a:off x="4738233" y="190500"/>
            <a:ext cx="3152775" cy="830997"/>
          </a:xfrm>
          <a:prstGeom prst="rect">
            <a:avLst/>
          </a:prstGeom>
          <a:noFill/>
        </p:spPr>
        <p:txBody>
          <a:bodyPr wrap="square" rtlCol="0">
            <a:spAutoFit/>
          </a:bodyPr>
          <a:lstStyle/>
          <a:p>
            <a:r>
              <a:rPr lang="en-GB" sz="4800" dirty="0">
                <a:solidFill>
                  <a:srgbClr val="7030A0"/>
                </a:solidFill>
              </a:rPr>
              <a:t>Topics for the Year </a:t>
            </a:r>
          </a:p>
        </p:txBody>
      </p:sp>
    </p:spTree>
    <p:extLst>
      <p:ext uri="{BB962C8B-B14F-4D97-AF65-F5344CB8AC3E}">
        <p14:creationId xmlns:p14="http://schemas.microsoft.com/office/powerpoint/2010/main" val="2852846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BF5C-6670-47C4-8E46-708CFCC46EA0}"/>
              </a:ext>
            </a:extLst>
          </p:cNvPr>
          <p:cNvSpPr>
            <a:spLocks noGrp="1"/>
          </p:cNvSpPr>
          <p:nvPr>
            <p:ph type="title"/>
          </p:nvPr>
        </p:nvSpPr>
        <p:spPr/>
        <p:txBody>
          <a:bodyPr/>
          <a:lstStyle/>
          <a:p>
            <a:r>
              <a:rPr lang="en-GB" dirty="0"/>
              <a:t>ROCKET PHONICS </a:t>
            </a:r>
          </a:p>
        </p:txBody>
      </p:sp>
      <p:sp>
        <p:nvSpPr>
          <p:cNvPr id="3" name="Content Placeholder 2">
            <a:extLst>
              <a:ext uri="{FF2B5EF4-FFF2-40B4-BE49-F238E27FC236}">
                <a16:creationId xmlns:a16="http://schemas.microsoft.com/office/drawing/2014/main" id="{E0C65B9E-4BA4-49A8-A168-87F9CF457C91}"/>
              </a:ext>
            </a:extLst>
          </p:cNvPr>
          <p:cNvSpPr>
            <a:spLocks noGrp="1"/>
          </p:cNvSpPr>
          <p:nvPr>
            <p:ph idx="1"/>
          </p:nvPr>
        </p:nvSpPr>
        <p:spPr/>
        <p:txBody>
          <a:bodyPr>
            <a:normAutofit/>
          </a:bodyPr>
          <a:lstStyle/>
          <a:p>
            <a:r>
              <a:rPr lang="en-GB" dirty="0"/>
              <a:t>Rocket Phonics is our phonics scheme that is implemented throughout the school. Phonics lessons are taught daily to the whole class and pupils will work through their workbooks during each lesson.</a:t>
            </a:r>
          </a:p>
          <a:p>
            <a:r>
              <a:rPr lang="en-GB" dirty="0"/>
              <a:t>In year 1 your child will be learning 2 new sounds per week (Monday-Thursday) and will be enhancing their skills in blending and segmenting to aid their reading and writing.</a:t>
            </a:r>
          </a:p>
          <a:p>
            <a:r>
              <a:rPr lang="en-GB" dirty="0"/>
              <a:t>Fridays will be ‘Fantastic Phonics Friday’ where we will be looking at common exception words and playing phonics games to further extend our learning.</a:t>
            </a:r>
          </a:p>
          <a:p>
            <a:r>
              <a:rPr lang="en-GB" dirty="0"/>
              <a:t>Rocket Phonics Parent Guide is accessible on our class page. </a:t>
            </a:r>
          </a:p>
        </p:txBody>
      </p:sp>
      <p:pic>
        <p:nvPicPr>
          <p:cNvPr id="5" name="Picture 4">
            <a:extLst>
              <a:ext uri="{FF2B5EF4-FFF2-40B4-BE49-F238E27FC236}">
                <a16:creationId xmlns:a16="http://schemas.microsoft.com/office/drawing/2014/main" id="{97D25F15-2288-4E30-81C0-A8C7E88F5451}"/>
              </a:ext>
            </a:extLst>
          </p:cNvPr>
          <p:cNvPicPr>
            <a:picLocks noChangeAspect="1"/>
          </p:cNvPicPr>
          <p:nvPr/>
        </p:nvPicPr>
        <p:blipFill>
          <a:blip r:embed="rId2"/>
          <a:stretch>
            <a:fillRect/>
          </a:stretch>
        </p:blipFill>
        <p:spPr>
          <a:xfrm>
            <a:off x="10298097" y="194997"/>
            <a:ext cx="1296144" cy="1296144"/>
          </a:xfrm>
          <a:prstGeom prst="rect">
            <a:avLst/>
          </a:prstGeom>
        </p:spPr>
      </p:pic>
      <p:pic>
        <p:nvPicPr>
          <p:cNvPr id="6" name="Picture 5">
            <a:extLst>
              <a:ext uri="{FF2B5EF4-FFF2-40B4-BE49-F238E27FC236}">
                <a16:creationId xmlns:a16="http://schemas.microsoft.com/office/drawing/2014/main" id="{614B3A37-922D-43EC-942D-CC4F5D38996F}"/>
              </a:ext>
            </a:extLst>
          </p:cNvPr>
          <p:cNvPicPr>
            <a:picLocks noChangeAspect="1"/>
          </p:cNvPicPr>
          <p:nvPr/>
        </p:nvPicPr>
        <p:blipFill>
          <a:blip r:embed="rId3"/>
          <a:stretch>
            <a:fillRect/>
          </a:stretch>
        </p:blipFill>
        <p:spPr>
          <a:xfrm>
            <a:off x="6286690" y="5030540"/>
            <a:ext cx="1286054" cy="866896"/>
          </a:xfrm>
          <a:prstGeom prst="rect">
            <a:avLst/>
          </a:prstGeom>
        </p:spPr>
      </p:pic>
    </p:spTree>
    <p:extLst>
      <p:ext uri="{BB962C8B-B14F-4D97-AF65-F5344CB8AC3E}">
        <p14:creationId xmlns:p14="http://schemas.microsoft.com/office/powerpoint/2010/main" val="3189163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BF5C-6670-47C4-8E46-708CFCC46EA0}"/>
              </a:ext>
            </a:extLst>
          </p:cNvPr>
          <p:cNvSpPr>
            <a:spLocks noGrp="1"/>
          </p:cNvSpPr>
          <p:nvPr>
            <p:ph type="title"/>
          </p:nvPr>
        </p:nvSpPr>
        <p:spPr/>
        <p:txBody>
          <a:bodyPr/>
          <a:lstStyle/>
          <a:p>
            <a:r>
              <a:rPr lang="en-GB" dirty="0"/>
              <a:t>Reading </a:t>
            </a:r>
          </a:p>
        </p:txBody>
      </p:sp>
      <p:sp>
        <p:nvSpPr>
          <p:cNvPr id="3" name="Content Placeholder 2">
            <a:extLst>
              <a:ext uri="{FF2B5EF4-FFF2-40B4-BE49-F238E27FC236}">
                <a16:creationId xmlns:a16="http://schemas.microsoft.com/office/drawing/2014/main" id="{E0C65B9E-4BA4-49A8-A168-87F9CF457C91}"/>
              </a:ext>
            </a:extLst>
          </p:cNvPr>
          <p:cNvSpPr>
            <a:spLocks noGrp="1"/>
          </p:cNvSpPr>
          <p:nvPr>
            <p:ph idx="1"/>
          </p:nvPr>
        </p:nvSpPr>
        <p:spPr/>
        <p:txBody>
          <a:bodyPr>
            <a:normAutofit/>
          </a:bodyPr>
          <a:lstStyle/>
          <a:p>
            <a:r>
              <a:rPr lang="en-GB" dirty="0"/>
              <a:t>Your child will come home with 2 new reading books every </a:t>
            </a:r>
            <a:r>
              <a:rPr lang="en-GB" dirty="0">
                <a:solidFill>
                  <a:srgbClr val="7030A0"/>
                </a:solidFill>
                <a:highlight>
                  <a:srgbClr val="FFFF00"/>
                </a:highlight>
              </a:rPr>
              <a:t>Friday.</a:t>
            </a:r>
          </a:p>
          <a:p>
            <a:r>
              <a:rPr lang="en-GB" dirty="0"/>
              <a:t>Books are to be returned to school everyday to allow opportunities for your child to read to Miss Clark, Mrs </a:t>
            </a:r>
            <a:r>
              <a:rPr lang="en-GB" dirty="0" err="1"/>
              <a:t>Jago</a:t>
            </a:r>
            <a:r>
              <a:rPr lang="en-GB" dirty="0"/>
              <a:t>, or a reading volunteer. </a:t>
            </a:r>
            <a:endParaRPr lang="en-GB" dirty="0">
              <a:solidFill>
                <a:srgbClr val="7030A0"/>
              </a:solidFill>
              <a:highlight>
                <a:srgbClr val="FFFF00"/>
              </a:highlight>
            </a:endParaRPr>
          </a:p>
          <a:p>
            <a:r>
              <a:rPr lang="en-GB" dirty="0"/>
              <a:t>Please continue to read to, and listen to your child read each evening. They will also have an opportunity to read for pleasure each day in class, and I will be hearing them read as much as possible each week. We will be recording their efforts regularly and adjusting their books accordingly.</a:t>
            </a:r>
          </a:p>
          <a:p>
            <a:r>
              <a:rPr lang="en-GB" dirty="0"/>
              <a:t>Online reading accessible via </a:t>
            </a:r>
            <a:r>
              <a:rPr lang="en-GB" dirty="0">
                <a:hlinkClick r:id="rId2"/>
              </a:rPr>
              <a:t>www.boost-learning.com</a:t>
            </a:r>
            <a:r>
              <a:rPr lang="en-GB" dirty="0"/>
              <a:t> </a:t>
            </a:r>
          </a:p>
        </p:txBody>
      </p:sp>
      <p:pic>
        <p:nvPicPr>
          <p:cNvPr id="5" name="Picture 4">
            <a:extLst>
              <a:ext uri="{FF2B5EF4-FFF2-40B4-BE49-F238E27FC236}">
                <a16:creationId xmlns:a16="http://schemas.microsoft.com/office/drawing/2014/main" id="{97D25F15-2288-4E30-81C0-A8C7E88F5451}"/>
              </a:ext>
            </a:extLst>
          </p:cNvPr>
          <p:cNvPicPr>
            <a:picLocks noChangeAspect="1"/>
          </p:cNvPicPr>
          <p:nvPr/>
        </p:nvPicPr>
        <p:blipFill>
          <a:blip r:embed="rId3"/>
          <a:stretch>
            <a:fillRect/>
          </a:stretch>
        </p:blipFill>
        <p:spPr>
          <a:xfrm>
            <a:off x="10298097" y="194997"/>
            <a:ext cx="1296144" cy="1296144"/>
          </a:xfrm>
          <a:prstGeom prst="rect">
            <a:avLst/>
          </a:prstGeom>
        </p:spPr>
      </p:pic>
    </p:spTree>
    <p:extLst>
      <p:ext uri="{BB962C8B-B14F-4D97-AF65-F5344CB8AC3E}">
        <p14:creationId xmlns:p14="http://schemas.microsoft.com/office/powerpoint/2010/main" val="3626310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C98DB67-5CEF-4F9C-B9CF-EB0A47A5A1E6}"/>
              </a:ext>
            </a:extLst>
          </p:cNvPr>
          <p:cNvSpPr txBox="1"/>
          <p:nvPr/>
        </p:nvSpPr>
        <p:spPr>
          <a:xfrm>
            <a:off x="638882" y="639193"/>
            <a:ext cx="3571810" cy="2206741"/>
          </a:xfrm>
          <a:prstGeom prst="rect">
            <a:avLst/>
          </a:prstGeom>
        </p:spPr>
        <p:txBody>
          <a:bodyPr vert="horz" lIns="91440" tIns="45720" rIns="91440" bIns="45720" rtlCol="0" anchor="b">
            <a:normAutofit/>
          </a:bodyPr>
          <a:lstStyle/>
          <a:p>
            <a:pPr>
              <a:spcBef>
                <a:spcPct val="0"/>
              </a:spcBef>
              <a:spcAft>
                <a:spcPts val="600"/>
              </a:spcAft>
            </a:pPr>
            <a:r>
              <a:rPr lang="en-US" sz="5800" dirty="0">
                <a:latin typeface="+mj-lt"/>
                <a:ea typeface="+mj-ea"/>
                <a:cs typeface="+mj-cs"/>
              </a:rPr>
              <a:t>Year 1 Phonics screening</a:t>
            </a:r>
          </a:p>
        </p:txBody>
      </p:sp>
      <p:sp>
        <p:nvSpPr>
          <p:cNvPr id="13"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27432"/>
          </a:xfrm>
          <a:custGeom>
            <a:avLst/>
            <a:gdLst>
              <a:gd name="connsiteX0" fmla="*/ 0 w 3255095"/>
              <a:gd name="connsiteY0" fmla="*/ 0 h 27432"/>
              <a:gd name="connsiteX1" fmla="*/ 618468 w 3255095"/>
              <a:gd name="connsiteY1" fmla="*/ 0 h 27432"/>
              <a:gd name="connsiteX2" fmla="*/ 1269487 w 3255095"/>
              <a:gd name="connsiteY2" fmla="*/ 0 h 27432"/>
              <a:gd name="connsiteX3" fmla="*/ 1953057 w 3255095"/>
              <a:gd name="connsiteY3" fmla="*/ 0 h 27432"/>
              <a:gd name="connsiteX4" fmla="*/ 2636627 w 3255095"/>
              <a:gd name="connsiteY4" fmla="*/ 0 h 27432"/>
              <a:gd name="connsiteX5" fmla="*/ 3255095 w 3255095"/>
              <a:gd name="connsiteY5" fmla="*/ 0 h 27432"/>
              <a:gd name="connsiteX6" fmla="*/ 3255095 w 3255095"/>
              <a:gd name="connsiteY6" fmla="*/ 27432 h 27432"/>
              <a:gd name="connsiteX7" fmla="*/ 2538974 w 3255095"/>
              <a:gd name="connsiteY7" fmla="*/ 27432 h 27432"/>
              <a:gd name="connsiteX8" fmla="*/ 1822853 w 3255095"/>
              <a:gd name="connsiteY8" fmla="*/ 27432 h 27432"/>
              <a:gd name="connsiteX9" fmla="*/ 1171834 w 3255095"/>
              <a:gd name="connsiteY9" fmla="*/ 27432 h 27432"/>
              <a:gd name="connsiteX10" fmla="*/ 0 w 3255095"/>
              <a:gd name="connsiteY10" fmla="*/ 27432 h 27432"/>
              <a:gd name="connsiteX11" fmla="*/ 0 w 3255095"/>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27432"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3929" y="7395"/>
                  <a:pt x="3255140" y="21864"/>
                  <a:pt x="3255095" y="27432"/>
                </a:cubicBezTo>
                <a:cubicBezTo>
                  <a:pt x="3088545" y="32347"/>
                  <a:pt x="2687475" y="16563"/>
                  <a:pt x="2538974" y="27432"/>
                </a:cubicBezTo>
                <a:cubicBezTo>
                  <a:pt x="2390473" y="38301"/>
                  <a:pt x="2137381" y="185"/>
                  <a:pt x="1822853" y="27432"/>
                </a:cubicBezTo>
                <a:cubicBezTo>
                  <a:pt x="1508325" y="54679"/>
                  <a:pt x="1466437" y="29529"/>
                  <a:pt x="1171834" y="27432"/>
                </a:cubicBezTo>
                <a:cubicBezTo>
                  <a:pt x="877231" y="25335"/>
                  <a:pt x="561097" y="46787"/>
                  <a:pt x="0" y="27432"/>
                </a:cubicBezTo>
                <a:cubicBezTo>
                  <a:pt x="-503" y="20663"/>
                  <a:pt x="1168" y="5855"/>
                  <a:pt x="0" y="0"/>
                </a:cubicBezTo>
                <a:close/>
              </a:path>
              <a:path w="3255095" h="27432"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5288" y="12649"/>
                  <a:pt x="3254107" y="17989"/>
                  <a:pt x="3255095" y="27432"/>
                </a:cubicBezTo>
                <a:cubicBezTo>
                  <a:pt x="3120743" y="25834"/>
                  <a:pt x="2759628" y="51606"/>
                  <a:pt x="2604076" y="27432"/>
                </a:cubicBezTo>
                <a:cubicBezTo>
                  <a:pt x="2448524" y="3258"/>
                  <a:pt x="2184336" y="28743"/>
                  <a:pt x="1887955" y="27432"/>
                </a:cubicBezTo>
                <a:cubicBezTo>
                  <a:pt x="1591574" y="26121"/>
                  <a:pt x="1548845" y="16014"/>
                  <a:pt x="1334589" y="27432"/>
                </a:cubicBezTo>
                <a:cubicBezTo>
                  <a:pt x="1120333" y="38850"/>
                  <a:pt x="996014" y="18806"/>
                  <a:pt x="683570" y="27432"/>
                </a:cubicBezTo>
                <a:cubicBezTo>
                  <a:pt x="371126" y="36058"/>
                  <a:pt x="198687" y="25311"/>
                  <a:pt x="0" y="27432"/>
                </a:cubicBezTo>
                <a:cubicBezTo>
                  <a:pt x="1300" y="19678"/>
                  <a:pt x="-86" y="12044"/>
                  <a:pt x="0" y="0"/>
                </a:cubicBezTo>
                <a:close/>
              </a:path>
            </a:pathLst>
          </a:custGeom>
          <a:solidFill>
            <a:srgbClr val="B79F42"/>
          </a:solidFill>
          <a:ln w="38100"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6C76E32-75D4-4312-B797-BAA307E83118}"/>
              </a:ext>
            </a:extLst>
          </p:cNvPr>
          <p:cNvPicPr>
            <a:picLocks noChangeAspect="1"/>
          </p:cNvPicPr>
          <p:nvPr/>
        </p:nvPicPr>
        <p:blipFill>
          <a:blip r:embed="rId2"/>
          <a:stretch>
            <a:fillRect/>
          </a:stretch>
        </p:blipFill>
        <p:spPr>
          <a:xfrm>
            <a:off x="4657442" y="640080"/>
            <a:ext cx="7208323" cy="5550408"/>
          </a:xfrm>
          <a:prstGeom prst="rect">
            <a:avLst/>
          </a:prstGeom>
        </p:spPr>
      </p:pic>
      <p:sp>
        <p:nvSpPr>
          <p:cNvPr id="5" name="TextBox 4">
            <a:extLst>
              <a:ext uri="{FF2B5EF4-FFF2-40B4-BE49-F238E27FC236}">
                <a16:creationId xmlns:a16="http://schemas.microsoft.com/office/drawing/2014/main" id="{66C5A33B-EDE7-4806-9649-24FBB0998610}"/>
              </a:ext>
            </a:extLst>
          </p:cNvPr>
          <p:cNvSpPr txBox="1"/>
          <p:nvPr/>
        </p:nvSpPr>
        <p:spPr>
          <a:xfrm>
            <a:off x="351851" y="2845934"/>
            <a:ext cx="4145872" cy="1661993"/>
          </a:xfrm>
          <a:prstGeom prst="rect">
            <a:avLst/>
          </a:prstGeom>
          <a:noFill/>
        </p:spPr>
        <p:txBody>
          <a:bodyPr wrap="square" rtlCol="0">
            <a:spAutoFit/>
          </a:bodyPr>
          <a:lstStyle/>
          <a:p>
            <a:r>
              <a:rPr lang="en-GB" sz="2800" dirty="0"/>
              <a:t>All children in Year 1 have to take a phonics screening check.</a:t>
            </a:r>
          </a:p>
          <a:p>
            <a:r>
              <a:rPr lang="en-GB" sz="2800" dirty="0"/>
              <a:t>This is done in school and takes place in June.</a:t>
            </a:r>
          </a:p>
          <a:p>
            <a:endParaRPr lang="en-GB" dirty="0"/>
          </a:p>
        </p:txBody>
      </p:sp>
      <p:sp>
        <p:nvSpPr>
          <p:cNvPr id="2" name="TextBox 1">
            <a:extLst>
              <a:ext uri="{FF2B5EF4-FFF2-40B4-BE49-F238E27FC236}">
                <a16:creationId xmlns:a16="http://schemas.microsoft.com/office/drawing/2014/main" id="{3C06B24F-9DE3-4A0F-87B5-F350B4E2B32F}"/>
              </a:ext>
            </a:extLst>
          </p:cNvPr>
          <p:cNvSpPr txBox="1"/>
          <p:nvPr/>
        </p:nvSpPr>
        <p:spPr>
          <a:xfrm>
            <a:off x="511570" y="5034044"/>
            <a:ext cx="4145872" cy="1077218"/>
          </a:xfrm>
          <a:prstGeom prst="rect">
            <a:avLst/>
          </a:prstGeom>
          <a:noFill/>
        </p:spPr>
        <p:txBody>
          <a:bodyPr wrap="square" rtlCol="0">
            <a:spAutoFit/>
          </a:bodyPr>
          <a:lstStyle/>
          <a:p>
            <a:r>
              <a:rPr lang="en-US" sz="3200">
                <a:hlinkClick r:id="rId3"/>
              </a:rPr>
              <a:t>2019 phonics screening check: pupils' materials (publishing.service.gov.uk)</a:t>
            </a:r>
            <a:r>
              <a:rPr lang="en-US" sz="3200"/>
              <a:t> </a:t>
            </a:r>
            <a:endParaRPr lang="en-US" sz="3200" dirty="0"/>
          </a:p>
        </p:txBody>
      </p:sp>
    </p:spTree>
    <p:extLst>
      <p:ext uri="{BB962C8B-B14F-4D97-AF65-F5344CB8AC3E}">
        <p14:creationId xmlns:p14="http://schemas.microsoft.com/office/powerpoint/2010/main" val="2093525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5BAB8-CE3F-4186-9B29-3B0589145557}"/>
              </a:ext>
            </a:extLst>
          </p:cNvPr>
          <p:cNvSpPr txBox="1"/>
          <p:nvPr/>
        </p:nvSpPr>
        <p:spPr>
          <a:xfrm>
            <a:off x="2370338" y="221942"/>
            <a:ext cx="7324078" cy="769441"/>
          </a:xfrm>
          <a:prstGeom prst="rect">
            <a:avLst/>
          </a:prstGeom>
          <a:noFill/>
        </p:spPr>
        <p:txBody>
          <a:bodyPr wrap="square" rtlCol="0">
            <a:spAutoFit/>
          </a:bodyPr>
          <a:lstStyle/>
          <a:p>
            <a:pPr algn="ctr"/>
            <a:r>
              <a:rPr lang="en-GB" sz="4400" b="1" dirty="0">
                <a:solidFill>
                  <a:srgbClr val="7030A0"/>
                </a:solidFill>
              </a:rPr>
              <a:t>Year 1 Phonics Screening </a:t>
            </a:r>
          </a:p>
        </p:txBody>
      </p:sp>
      <p:sp>
        <p:nvSpPr>
          <p:cNvPr id="4" name="TextBox 3">
            <a:extLst>
              <a:ext uri="{FF2B5EF4-FFF2-40B4-BE49-F238E27FC236}">
                <a16:creationId xmlns:a16="http://schemas.microsoft.com/office/drawing/2014/main" id="{640FC1C4-07DA-4EBC-ACE2-1841692D134B}"/>
              </a:ext>
            </a:extLst>
          </p:cNvPr>
          <p:cNvSpPr txBox="1"/>
          <p:nvPr/>
        </p:nvSpPr>
        <p:spPr>
          <a:xfrm>
            <a:off x="626074" y="1336421"/>
            <a:ext cx="10573305" cy="3416320"/>
          </a:xfrm>
          <a:prstGeom prst="rect">
            <a:avLst/>
          </a:prstGeom>
          <a:noFill/>
        </p:spPr>
        <p:txBody>
          <a:bodyPr wrap="square">
            <a:spAutoFit/>
          </a:bodyPr>
          <a:lstStyle/>
          <a:p>
            <a:r>
              <a:rPr lang="en-GB" sz="3600" dirty="0"/>
              <a:t>During the Phonics Screening Check, </a:t>
            </a:r>
            <a:r>
              <a:rPr lang="en-GB" sz="3600" b="1" dirty="0"/>
              <a:t>children are asked to read (decode) 40 words</a:t>
            </a:r>
            <a:r>
              <a:rPr lang="en-GB" sz="3600" dirty="0"/>
              <a:t>. Most of these words are real words but some are pseudo-words. Pseudo-words are included to ensure that children are using their decoding skills and not just relying on their memory of words they've read before.</a:t>
            </a:r>
          </a:p>
          <a:p>
            <a:r>
              <a:rPr lang="en-GB" sz="3600" dirty="0"/>
              <a:t>There is no time limit for the Phonics Screening Check, but it usually takes less than 10 minutes.</a:t>
            </a:r>
          </a:p>
          <a:p>
            <a:endParaRPr lang="en-GB" sz="3600" dirty="0"/>
          </a:p>
        </p:txBody>
      </p:sp>
      <p:pic>
        <p:nvPicPr>
          <p:cNvPr id="3" name="Picture 2">
            <a:extLst>
              <a:ext uri="{FF2B5EF4-FFF2-40B4-BE49-F238E27FC236}">
                <a16:creationId xmlns:a16="http://schemas.microsoft.com/office/drawing/2014/main" id="{5C8DF7FA-8EFC-4375-BC51-68F900D75D58}"/>
              </a:ext>
            </a:extLst>
          </p:cNvPr>
          <p:cNvPicPr>
            <a:picLocks noChangeAspect="1"/>
          </p:cNvPicPr>
          <p:nvPr/>
        </p:nvPicPr>
        <p:blipFill>
          <a:blip r:embed="rId2"/>
          <a:stretch>
            <a:fillRect/>
          </a:stretch>
        </p:blipFill>
        <p:spPr>
          <a:xfrm rot="947257">
            <a:off x="9094999" y="4320503"/>
            <a:ext cx="1539120" cy="2146668"/>
          </a:xfrm>
          <a:prstGeom prst="rect">
            <a:avLst/>
          </a:prstGeom>
        </p:spPr>
      </p:pic>
    </p:spTree>
    <p:extLst>
      <p:ext uri="{BB962C8B-B14F-4D97-AF65-F5344CB8AC3E}">
        <p14:creationId xmlns:p14="http://schemas.microsoft.com/office/powerpoint/2010/main" val="1452767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5BAB8-CE3F-4186-9B29-3B0589145557}"/>
              </a:ext>
            </a:extLst>
          </p:cNvPr>
          <p:cNvSpPr txBox="1"/>
          <p:nvPr/>
        </p:nvSpPr>
        <p:spPr>
          <a:xfrm>
            <a:off x="2370338" y="221942"/>
            <a:ext cx="7324078" cy="769441"/>
          </a:xfrm>
          <a:prstGeom prst="rect">
            <a:avLst/>
          </a:prstGeom>
          <a:noFill/>
        </p:spPr>
        <p:txBody>
          <a:bodyPr wrap="square" rtlCol="0">
            <a:spAutoFit/>
          </a:bodyPr>
          <a:lstStyle/>
          <a:p>
            <a:pPr algn="ctr"/>
            <a:r>
              <a:rPr lang="en-GB" sz="4400" b="1" dirty="0">
                <a:solidFill>
                  <a:srgbClr val="7030A0"/>
                </a:solidFill>
              </a:rPr>
              <a:t>Year 1 Phonics Screening </a:t>
            </a:r>
          </a:p>
        </p:txBody>
      </p:sp>
      <p:sp>
        <p:nvSpPr>
          <p:cNvPr id="4" name="TextBox 3">
            <a:extLst>
              <a:ext uri="{FF2B5EF4-FFF2-40B4-BE49-F238E27FC236}">
                <a16:creationId xmlns:a16="http://schemas.microsoft.com/office/drawing/2014/main" id="{640FC1C4-07DA-4EBC-ACE2-1841692D134B}"/>
              </a:ext>
            </a:extLst>
          </p:cNvPr>
          <p:cNvSpPr txBox="1"/>
          <p:nvPr/>
        </p:nvSpPr>
        <p:spPr>
          <a:xfrm>
            <a:off x="1052202" y="1336421"/>
            <a:ext cx="10573305" cy="3970318"/>
          </a:xfrm>
          <a:prstGeom prst="rect">
            <a:avLst/>
          </a:prstGeom>
          <a:noFill/>
        </p:spPr>
        <p:txBody>
          <a:bodyPr wrap="square">
            <a:spAutoFit/>
          </a:bodyPr>
          <a:lstStyle/>
          <a:p>
            <a:r>
              <a:rPr lang="en-US" sz="3600" dirty="0"/>
              <a:t>How can I help my child at home?</a:t>
            </a:r>
          </a:p>
          <a:p>
            <a:endParaRPr lang="en-US" sz="3600" dirty="0"/>
          </a:p>
          <a:p>
            <a:r>
              <a:rPr lang="en-US" sz="3600" dirty="0"/>
              <a:t>Rocket Phonics videos are available on the class page</a:t>
            </a:r>
          </a:p>
          <a:p>
            <a:endParaRPr lang="en-US" sz="3600" dirty="0"/>
          </a:p>
          <a:p>
            <a:r>
              <a:rPr lang="en-GB" sz="3600" dirty="0">
                <a:hlinkClick r:id="rId2"/>
              </a:rPr>
              <a:t>Oxford Owl: Phonics</a:t>
            </a:r>
            <a:r>
              <a:rPr lang="en-US" sz="3600" dirty="0"/>
              <a:t> </a:t>
            </a:r>
          </a:p>
          <a:p>
            <a:endParaRPr lang="en-US" sz="3600" dirty="0"/>
          </a:p>
          <a:p>
            <a:r>
              <a:rPr lang="en-US" sz="3600" dirty="0">
                <a:hlinkClick r:id="rId3"/>
              </a:rPr>
              <a:t>www.phonicsplay.co.uk</a:t>
            </a:r>
            <a:r>
              <a:rPr lang="en-US" sz="3600" dirty="0"/>
              <a:t> – games for sorting real and pseudo words</a:t>
            </a:r>
          </a:p>
        </p:txBody>
      </p:sp>
      <p:pic>
        <p:nvPicPr>
          <p:cNvPr id="3" name="Picture 2">
            <a:extLst>
              <a:ext uri="{FF2B5EF4-FFF2-40B4-BE49-F238E27FC236}">
                <a16:creationId xmlns:a16="http://schemas.microsoft.com/office/drawing/2014/main" id="{20A3B0DF-1D17-43DF-8D4F-5BD80018A728}"/>
              </a:ext>
            </a:extLst>
          </p:cNvPr>
          <p:cNvPicPr>
            <a:picLocks noChangeAspect="1"/>
          </p:cNvPicPr>
          <p:nvPr/>
        </p:nvPicPr>
        <p:blipFill>
          <a:blip r:embed="rId4"/>
          <a:stretch>
            <a:fillRect/>
          </a:stretch>
        </p:blipFill>
        <p:spPr>
          <a:xfrm>
            <a:off x="7296656" y="1336421"/>
            <a:ext cx="3769271" cy="3017251"/>
          </a:xfrm>
          <a:prstGeom prst="rect">
            <a:avLst/>
          </a:prstGeom>
        </p:spPr>
      </p:pic>
    </p:spTree>
    <p:extLst>
      <p:ext uri="{BB962C8B-B14F-4D97-AF65-F5344CB8AC3E}">
        <p14:creationId xmlns:p14="http://schemas.microsoft.com/office/powerpoint/2010/main" val="1672755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C0C9-0AF0-4397-90DB-A023DE6A3261}"/>
              </a:ext>
            </a:extLst>
          </p:cNvPr>
          <p:cNvSpPr>
            <a:spLocks noGrp="1"/>
          </p:cNvSpPr>
          <p:nvPr>
            <p:ph type="title"/>
          </p:nvPr>
        </p:nvSpPr>
        <p:spPr/>
        <p:txBody>
          <a:bodyPr/>
          <a:lstStyle/>
          <a:p>
            <a:r>
              <a:rPr lang="en-GB" dirty="0"/>
              <a:t>Supporting your child to read</a:t>
            </a:r>
          </a:p>
        </p:txBody>
      </p:sp>
      <p:pic>
        <p:nvPicPr>
          <p:cNvPr id="5" name="Content Placeholder 4">
            <a:extLst>
              <a:ext uri="{FF2B5EF4-FFF2-40B4-BE49-F238E27FC236}">
                <a16:creationId xmlns:a16="http://schemas.microsoft.com/office/drawing/2014/main" id="{CCF4C2A2-60A6-47F0-8908-995379EA1596}"/>
              </a:ext>
            </a:extLst>
          </p:cNvPr>
          <p:cNvPicPr>
            <a:picLocks noGrp="1" noChangeAspect="1"/>
          </p:cNvPicPr>
          <p:nvPr>
            <p:ph idx="1"/>
          </p:nvPr>
        </p:nvPicPr>
        <p:blipFill>
          <a:blip r:embed="rId2"/>
          <a:stretch>
            <a:fillRect/>
          </a:stretch>
        </p:blipFill>
        <p:spPr>
          <a:xfrm>
            <a:off x="6469323" y="2052638"/>
            <a:ext cx="4640022" cy="4252912"/>
          </a:xfrm>
        </p:spPr>
      </p:pic>
      <p:pic>
        <p:nvPicPr>
          <p:cNvPr id="6" name="Picture 5">
            <a:extLst>
              <a:ext uri="{FF2B5EF4-FFF2-40B4-BE49-F238E27FC236}">
                <a16:creationId xmlns:a16="http://schemas.microsoft.com/office/drawing/2014/main" id="{C1799C5C-393A-479F-8C1D-ACE542853F7E}"/>
              </a:ext>
            </a:extLst>
          </p:cNvPr>
          <p:cNvPicPr>
            <a:picLocks noChangeAspect="1"/>
          </p:cNvPicPr>
          <p:nvPr/>
        </p:nvPicPr>
        <p:blipFill>
          <a:blip r:embed="rId3"/>
          <a:stretch>
            <a:fillRect/>
          </a:stretch>
        </p:blipFill>
        <p:spPr>
          <a:xfrm>
            <a:off x="838200" y="2052638"/>
            <a:ext cx="4519437" cy="4169933"/>
          </a:xfrm>
          <a:prstGeom prst="rect">
            <a:avLst/>
          </a:prstGeom>
        </p:spPr>
      </p:pic>
    </p:spTree>
    <p:extLst>
      <p:ext uri="{BB962C8B-B14F-4D97-AF65-F5344CB8AC3E}">
        <p14:creationId xmlns:p14="http://schemas.microsoft.com/office/powerpoint/2010/main" val="1476272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94347-2B08-480E-92C6-1341FEF43EC1}"/>
              </a:ext>
            </a:extLst>
          </p:cNvPr>
          <p:cNvSpPr>
            <a:spLocks noGrp="1"/>
          </p:cNvSpPr>
          <p:nvPr>
            <p:ph type="title"/>
          </p:nvPr>
        </p:nvSpPr>
        <p:spPr/>
        <p:txBody>
          <a:bodyPr/>
          <a:lstStyle/>
          <a:p>
            <a:r>
              <a:rPr lang="en-GB" dirty="0"/>
              <a:t>Top tips for helping your child to read</a:t>
            </a:r>
          </a:p>
        </p:txBody>
      </p:sp>
      <p:sp>
        <p:nvSpPr>
          <p:cNvPr id="3" name="Content Placeholder 2">
            <a:extLst>
              <a:ext uri="{FF2B5EF4-FFF2-40B4-BE49-F238E27FC236}">
                <a16:creationId xmlns:a16="http://schemas.microsoft.com/office/drawing/2014/main" id="{3E21E475-88FF-4BE5-90AF-4F2E9896D84C}"/>
              </a:ext>
            </a:extLst>
          </p:cNvPr>
          <p:cNvSpPr>
            <a:spLocks noGrp="1"/>
          </p:cNvSpPr>
          <p:nvPr>
            <p:ph idx="1"/>
          </p:nvPr>
        </p:nvSpPr>
        <p:spPr/>
        <p:txBody>
          <a:bodyPr>
            <a:normAutofit fontScale="85000" lnSpcReduction="20000"/>
          </a:bodyPr>
          <a:lstStyle/>
          <a:p>
            <a:pPr eaLnBrk="1" fontAlgn="auto" hangingPunct="1">
              <a:spcAft>
                <a:spcPts val="0"/>
              </a:spcAft>
              <a:defRPr/>
            </a:pPr>
            <a:r>
              <a:rPr lang="en-GB" sz="2800" dirty="0"/>
              <a:t>Keep it as quiet and relaxed as possible</a:t>
            </a:r>
          </a:p>
          <a:p>
            <a:pPr eaLnBrk="1" fontAlgn="auto" hangingPunct="1">
              <a:spcAft>
                <a:spcPts val="0"/>
              </a:spcAft>
              <a:defRPr/>
            </a:pPr>
            <a:r>
              <a:rPr lang="en-GB" sz="2800" dirty="0"/>
              <a:t>During the early stages of learning to read ‘blending’ is a key skill, using ‘pure sounds’</a:t>
            </a:r>
          </a:p>
          <a:p>
            <a:pPr eaLnBrk="1" fontAlgn="auto" hangingPunct="1">
              <a:spcAft>
                <a:spcPts val="0"/>
              </a:spcAft>
              <a:defRPr/>
            </a:pPr>
            <a:r>
              <a:rPr lang="en-GB" sz="2800" dirty="0"/>
              <a:t>Children need to develop a range of skills in addition to the primary use of phonics to ‘read’ e.g., picture clues, initial sounds, grammatical awareness, contextual meaning, sight vocabulary, using patterned or repetitive language</a:t>
            </a:r>
          </a:p>
          <a:p>
            <a:pPr eaLnBrk="1" fontAlgn="auto" hangingPunct="1">
              <a:spcAft>
                <a:spcPts val="0"/>
              </a:spcAft>
              <a:defRPr/>
            </a:pPr>
            <a:r>
              <a:rPr lang="en-GB" sz="2800" dirty="0"/>
              <a:t>Comprehension is essential – talk about the books: about the pictures, the characters, how they might be feeling and why, how they think the story will end, their favourite part </a:t>
            </a:r>
          </a:p>
          <a:p>
            <a:pPr eaLnBrk="1" fontAlgn="auto" hangingPunct="1">
              <a:spcAft>
                <a:spcPts val="0"/>
              </a:spcAft>
              <a:defRPr/>
            </a:pPr>
            <a:r>
              <a:rPr lang="en-GB" sz="2800" dirty="0"/>
              <a:t>Praise and more praise </a:t>
            </a:r>
          </a:p>
          <a:p>
            <a:pPr>
              <a:defRPr/>
            </a:pPr>
            <a:r>
              <a:rPr lang="en-GB" sz="2800" dirty="0"/>
              <a:t>Enjoy it! Reading should be an enjoyable experience. If it is a constant chore or battle, leave it. </a:t>
            </a:r>
            <a:r>
              <a:rPr lang="en-US" sz="2800" dirty="0"/>
              <a:t>Also, read </a:t>
            </a:r>
            <a:r>
              <a:rPr lang="en-US" sz="2800" b="1" dirty="0"/>
              <a:t>to</a:t>
            </a:r>
            <a:r>
              <a:rPr lang="en-US" sz="2800" dirty="0"/>
              <a:t> them and introduce them to tricker vocabulary – this is a great way of improving their understanding of language.</a:t>
            </a:r>
          </a:p>
          <a:p>
            <a:pPr eaLnBrk="1" fontAlgn="auto" hangingPunct="1">
              <a:spcAft>
                <a:spcPts val="0"/>
              </a:spcAft>
              <a:defRPr/>
            </a:pPr>
            <a:r>
              <a:rPr lang="en-GB" sz="2800" dirty="0"/>
              <a:t>Please speak to us if you are having difficulty getting your child to read with you.</a:t>
            </a:r>
          </a:p>
          <a:p>
            <a:endParaRPr lang="en-GB" dirty="0"/>
          </a:p>
        </p:txBody>
      </p:sp>
      <p:pic>
        <p:nvPicPr>
          <p:cNvPr id="5" name="Picture 4">
            <a:extLst>
              <a:ext uri="{FF2B5EF4-FFF2-40B4-BE49-F238E27FC236}">
                <a16:creationId xmlns:a16="http://schemas.microsoft.com/office/drawing/2014/main" id="{5DD170A7-F64A-42C3-954F-581C5B575E3E}"/>
              </a:ext>
            </a:extLst>
          </p:cNvPr>
          <p:cNvPicPr>
            <a:picLocks noChangeAspect="1"/>
          </p:cNvPicPr>
          <p:nvPr/>
        </p:nvPicPr>
        <p:blipFill>
          <a:blip r:embed="rId2"/>
          <a:stretch>
            <a:fillRect/>
          </a:stretch>
        </p:blipFill>
        <p:spPr>
          <a:xfrm>
            <a:off x="9960745" y="230508"/>
            <a:ext cx="1296144" cy="1296144"/>
          </a:xfrm>
          <a:prstGeom prst="rect">
            <a:avLst/>
          </a:prstGeom>
        </p:spPr>
      </p:pic>
    </p:spTree>
    <p:extLst>
      <p:ext uri="{BB962C8B-B14F-4D97-AF65-F5344CB8AC3E}">
        <p14:creationId xmlns:p14="http://schemas.microsoft.com/office/powerpoint/2010/main" val="4122490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94347-2B08-480E-92C6-1341FEF43EC1}"/>
              </a:ext>
            </a:extLst>
          </p:cNvPr>
          <p:cNvSpPr>
            <a:spLocks noGrp="1"/>
          </p:cNvSpPr>
          <p:nvPr>
            <p:ph type="title"/>
          </p:nvPr>
        </p:nvSpPr>
        <p:spPr/>
        <p:txBody>
          <a:bodyPr/>
          <a:lstStyle/>
          <a:p>
            <a:r>
              <a:rPr lang="en-GB" dirty="0"/>
              <a:t>HANDWRITING</a:t>
            </a:r>
          </a:p>
        </p:txBody>
      </p:sp>
      <p:sp>
        <p:nvSpPr>
          <p:cNvPr id="3" name="Content Placeholder 2">
            <a:extLst>
              <a:ext uri="{FF2B5EF4-FFF2-40B4-BE49-F238E27FC236}">
                <a16:creationId xmlns:a16="http://schemas.microsoft.com/office/drawing/2014/main" id="{3E21E475-88FF-4BE5-90AF-4F2E9896D84C}"/>
              </a:ext>
            </a:extLst>
          </p:cNvPr>
          <p:cNvSpPr>
            <a:spLocks noGrp="1"/>
          </p:cNvSpPr>
          <p:nvPr>
            <p:ph idx="1"/>
          </p:nvPr>
        </p:nvSpPr>
        <p:spPr/>
        <p:txBody>
          <a:bodyPr>
            <a:normAutofit/>
          </a:bodyPr>
          <a:lstStyle/>
          <a:p>
            <a:pPr marL="0" indent="0">
              <a:buNone/>
            </a:pPr>
            <a:r>
              <a:rPr lang="en-GB" dirty="0"/>
              <a:t>Throughout KS1, once the formation of all letters is correct, children then begin to learn to join letters. Cursive handwriting teaches children to join letters and words as a series of flowing movements and patterns. </a:t>
            </a:r>
          </a:p>
          <a:p>
            <a:pPr marL="0" indent="0">
              <a:buNone/>
            </a:pPr>
            <a:endParaRPr lang="en-GB" dirty="0"/>
          </a:p>
          <a:p>
            <a:pPr marL="0" indent="0">
              <a:buNone/>
            </a:pPr>
            <a:r>
              <a:rPr lang="en-GB" dirty="0"/>
              <a:t>In year 1 we deliver daily sessions.</a:t>
            </a:r>
          </a:p>
          <a:p>
            <a:pPr marL="0" indent="0">
              <a:buNone/>
            </a:pPr>
            <a:endParaRPr lang="en-GB" dirty="0"/>
          </a:p>
          <a:p>
            <a:pPr marL="0" indent="0">
              <a:buNone/>
            </a:pPr>
            <a:endParaRPr lang="en-GB" dirty="0"/>
          </a:p>
          <a:p>
            <a:pPr marL="0" indent="0">
              <a:buNone/>
            </a:pPr>
            <a:r>
              <a:rPr lang="en-US" sz="1800" b="0" i="0" u="sng" strike="noStrike" dirty="0">
                <a:solidFill>
                  <a:srgbClr val="56C7AA"/>
                </a:solidFill>
                <a:effectLst/>
                <a:latin typeface="Arial" panose="020B0604020202020204" pitchFamily="34" charset="0"/>
                <a:hlinkClick r:id="rId2"/>
              </a:rPr>
              <a:t>Continuous Cursive letter choice 2 beginners (teachhandwriting.co.uk)</a:t>
            </a:r>
            <a:endParaRPr lang="en-GB" dirty="0"/>
          </a:p>
        </p:txBody>
      </p:sp>
      <p:pic>
        <p:nvPicPr>
          <p:cNvPr id="5" name="Picture 4">
            <a:extLst>
              <a:ext uri="{FF2B5EF4-FFF2-40B4-BE49-F238E27FC236}">
                <a16:creationId xmlns:a16="http://schemas.microsoft.com/office/drawing/2014/main" id="{5DD170A7-F64A-42C3-954F-581C5B575E3E}"/>
              </a:ext>
            </a:extLst>
          </p:cNvPr>
          <p:cNvPicPr>
            <a:picLocks noChangeAspect="1"/>
          </p:cNvPicPr>
          <p:nvPr/>
        </p:nvPicPr>
        <p:blipFill>
          <a:blip r:embed="rId3"/>
          <a:stretch>
            <a:fillRect/>
          </a:stretch>
        </p:blipFill>
        <p:spPr>
          <a:xfrm>
            <a:off x="9960745" y="230508"/>
            <a:ext cx="1296144" cy="1296144"/>
          </a:xfrm>
          <a:prstGeom prst="rect">
            <a:avLst/>
          </a:prstGeom>
        </p:spPr>
      </p:pic>
      <p:pic>
        <p:nvPicPr>
          <p:cNvPr id="1026" name="Picture 2">
            <a:extLst>
              <a:ext uri="{FF2B5EF4-FFF2-40B4-BE49-F238E27FC236}">
                <a16:creationId xmlns:a16="http://schemas.microsoft.com/office/drawing/2014/main" id="{F5D1580A-575D-4B52-A176-663D1EA0E7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4455" y="2619588"/>
            <a:ext cx="2932579" cy="36941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BAC604-10A9-4206-816A-93C02E61A18B}"/>
              </a:ext>
            </a:extLst>
          </p:cNvPr>
          <p:cNvPicPr>
            <a:picLocks noChangeAspect="1"/>
          </p:cNvPicPr>
          <p:nvPr/>
        </p:nvPicPr>
        <p:blipFill>
          <a:blip r:embed="rId5"/>
          <a:stretch>
            <a:fillRect/>
          </a:stretch>
        </p:blipFill>
        <p:spPr>
          <a:xfrm>
            <a:off x="4155141" y="3028865"/>
            <a:ext cx="3881718" cy="2052997"/>
          </a:xfrm>
          <a:prstGeom prst="rect">
            <a:avLst/>
          </a:prstGeom>
        </p:spPr>
      </p:pic>
    </p:spTree>
    <p:extLst>
      <p:ext uri="{BB962C8B-B14F-4D97-AF65-F5344CB8AC3E}">
        <p14:creationId xmlns:p14="http://schemas.microsoft.com/office/powerpoint/2010/main" val="1780409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481A5-CA41-4BE1-A348-6AF1AAE21F3D}"/>
              </a:ext>
            </a:extLst>
          </p:cNvPr>
          <p:cNvSpPr>
            <a:spLocks noGrp="1"/>
          </p:cNvSpPr>
          <p:nvPr>
            <p:ph type="title"/>
          </p:nvPr>
        </p:nvSpPr>
        <p:spPr/>
        <p:txBody>
          <a:bodyPr/>
          <a:lstStyle/>
          <a:p>
            <a:r>
              <a:rPr lang="en-GB" dirty="0"/>
              <a:t>Easy ways to support writing at home</a:t>
            </a:r>
          </a:p>
        </p:txBody>
      </p:sp>
      <p:sp>
        <p:nvSpPr>
          <p:cNvPr id="3" name="Content Placeholder 2">
            <a:extLst>
              <a:ext uri="{FF2B5EF4-FFF2-40B4-BE49-F238E27FC236}">
                <a16:creationId xmlns:a16="http://schemas.microsoft.com/office/drawing/2014/main" id="{F4F9ED4D-75B5-4718-8887-FC22CC1ADD7A}"/>
              </a:ext>
            </a:extLst>
          </p:cNvPr>
          <p:cNvSpPr>
            <a:spLocks noGrp="1"/>
          </p:cNvSpPr>
          <p:nvPr>
            <p:ph idx="1"/>
          </p:nvPr>
        </p:nvSpPr>
        <p:spPr/>
        <p:txBody>
          <a:bodyPr>
            <a:normAutofit fontScale="92500" lnSpcReduction="20000"/>
          </a:bodyPr>
          <a:lstStyle/>
          <a:p>
            <a:pPr algn="just">
              <a:buFont typeface="+mj-lt"/>
              <a:buAutoNum type="arabicPeriod"/>
            </a:pPr>
            <a:r>
              <a:rPr lang="en-GB" b="1" i="0" dirty="0">
                <a:solidFill>
                  <a:srgbClr val="333333"/>
                </a:solidFill>
                <a:effectLst/>
              </a:rPr>
              <a:t>Help your child learn the letters of the alphabet and their </a:t>
            </a:r>
            <a:r>
              <a:rPr lang="en-GB" b="1" dirty="0">
                <a:solidFill>
                  <a:srgbClr val="333333"/>
                </a:solidFill>
              </a:rPr>
              <a:t>sounds of the week/ tricky words. </a:t>
            </a:r>
            <a:r>
              <a:rPr lang="en-GB" b="1" i="0" dirty="0">
                <a:solidFill>
                  <a:srgbClr val="333333"/>
                </a:solidFill>
                <a:effectLst/>
              </a:rPr>
              <a:t>The children love singing this alphabet song and tricky words song in class:</a:t>
            </a:r>
          </a:p>
          <a:p>
            <a:pPr marL="0" indent="0" algn="just">
              <a:buNone/>
            </a:pPr>
            <a:r>
              <a:rPr lang="en-GB" b="1" i="0" dirty="0">
                <a:solidFill>
                  <a:srgbClr val="333333"/>
                </a:solidFill>
                <a:effectLst/>
              </a:rPr>
              <a:t>     </a:t>
            </a:r>
            <a:r>
              <a:rPr lang="en-GB" b="1" i="0" dirty="0">
                <a:solidFill>
                  <a:srgbClr val="333333"/>
                </a:solidFill>
                <a:effectLst/>
                <a:hlinkClick r:id="rId2"/>
              </a:rPr>
              <a:t>https://www.youtube.com/watch?v=ffeZXPtTGC4</a:t>
            </a:r>
            <a:r>
              <a:rPr lang="en-GB" b="1" i="0" dirty="0">
                <a:solidFill>
                  <a:srgbClr val="333333"/>
                </a:solidFill>
                <a:effectLst/>
              </a:rPr>
              <a:t>         </a:t>
            </a:r>
            <a:r>
              <a:rPr lang="en-GB" b="1" i="0" dirty="0">
                <a:solidFill>
                  <a:srgbClr val="333333"/>
                </a:solidFill>
                <a:effectLst/>
                <a:hlinkClick r:id="rId3"/>
              </a:rPr>
              <a:t>https://www.youtube.com/watch?v=R087lYrRpgY</a:t>
            </a:r>
            <a:endParaRPr lang="en-GB" b="1" i="0" dirty="0">
              <a:solidFill>
                <a:srgbClr val="333333"/>
              </a:solidFill>
              <a:effectLst/>
            </a:endParaRPr>
          </a:p>
          <a:p>
            <a:pPr marL="0" indent="0" algn="just">
              <a:buNone/>
            </a:pPr>
            <a:r>
              <a:rPr lang="en-GB" b="1" i="0" dirty="0">
                <a:solidFill>
                  <a:srgbClr val="333333"/>
                </a:solidFill>
                <a:effectLst/>
              </a:rPr>
              <a:t>2. Take pictures of an activity</a:t>
            </a:r>
            <a:r>
              <a:rPr lang="en-GB" b="0" i="0" dirty="0">
                <a:solidFill>
                  <a:srgbClr val="333333"/>
                </a:solidFill>
                <a:effectLst/>
              </a:rPr>
              <a:t> that is especially interesting to your child. Use them to write a story together.</a:t>
            </a:r>
            <a:r>
              <a:rPr lang="en-GB" b="1" i="0" dirty="0">
                <a:solidFill>
                  <a:srgbClr val="333333"/>
                </a:solidFill>
                <a:effectLst/>
              </a:rPr>
              <a:t> </a:t>
            </a:r>
          </a:p>
          <a:p>
            <a:pPr marL="0" indent="0" algn="just">
              <a:buNone/>
            </a:pPr>
            <a:r>
              <a:rPr lang="en-GB" b="1" i="0" dirty="0">
                <a:solidFill>
                  <a:srgbClr val="333333"/>
                </a:solidFill>
                <a:effectLst/>
              </a:rPr>
              <a:t>3. Keep a portfolio</a:t>
            </a:r>
            <a:r>
              <a:rPr lang="en-GB" b="0" i="0" dirty="0">
                <a:solidFill>
                  <a:srgbClr val="333333"/>
                </a:solidFill>
                <a:effectLst/>
              </a:rPr>
              <a:t> of your child's writing attempts. At different times in the year, show your child their writing samples and comment on their progress.</a:t>
            </a:r>
          </a:p>
          <a:p>
            <a:pPr marL="0" indent="0" algn="just">
              <a:buNone/>
            </a:pPr>
            <a:r>
              <a:rPr lang="en-GB" b="1" dirty="0">
                <a:solidFill>
                  <a:srgbClr val="333333"/>
                </a:solidFill>
              </a:rPr>
              <a:t>4. Have </a:t>
            </a:r>
            <a:r>
              <a:rPr lang="en-GB" b="1" i="0" dirty="0">
                <a:solidFill>
                  <a:srgbClr val="333333"/>
                </a:solidFill>
                <a:effectLst/>
              </a:rPr>
              <a:t>writing materials to hand </a:t>
            </a:r>
            <a:r>
              <a:rPr lang="en-GB" b="0" i="0" dirty="0">
                <a:solidFill>
                  <a:srgbClr val="333333"/>
                </a:solidFill>
                <a:effectLst/>
              </a:rPr>
              <a:t>whenever you go out; such as, colourful stationery, envelopes, post its, stickers, lined paper.</a:t>
            </a:r>
          </a:p>
          <a:p>
            <a:pPr marL="0" indent="0" algn="just">
              <a:buNone/>
            </a:pPr>
            <a:r>
              <a:rPr lang="en-GB" b="1" i="0" dirty="0">
                <a:solidFill>
                  <a:srgbClr val="333333"/>
                </a:solidFill>
                <a:effectLst/>
              </a:rPr>
              <a:t>5. Celebrate your child's writing</a:t>
            </a:r>
            <a:r>
              <a:rPr lang="en-GB" b="0" i="0" dirty="0">
                <a:solidFill>
                  <a:srgbClr val="333333"/>
                </a:solidFill>
                <a:effectLst/>
              </a:rPr>
              <a:t> by prominently hanging their work in places where it is visible to all. Knowing that writing is important will go a long way toward motivating them to write more.</a:t>
            </a:r>
          </a:p>
          <a:p>
            <a:endParaRPr lang="en-GB" dirty="0"/>
          </a:p>
        </p:txBody>
      </p:sp>
      <p:pic>
        <p:nvPicPr>
          <p:cNvPr id="5" name="Picture 4">
            <a:extLst>
              <a:ext uri="{FF2B5EF4-FFF2-40B4-BE49-F238E27FC236}">
                <a16:creationId xmlns:a16="http://schemas.microsoft.com/office/drawing/2014/main" id="{6B367D34-91A4-45AE-B88B-837A99380473}"/>
              </a:ext>
            </a:extLst>
          </p:cNvPr>
          <p:cNvPicPr>
            <a:picLocks noChangeAspect="1"/>
          </p:cNvPicPr>
          <p:nvPr/>
        </p:nvPicPr>
        <p:blipFill>
          <a:blip r:embed="rId4"/>
          <a:stretch>
            <a:fillRect/>
          </a:stretch>
        </p:blipFill>
        <p:spPr>
          <a:xfrm>
            <a:off x="9934112" y="257141"/>
            <a:ext cx="1296144" cy="1296144"/>
          </a:xfrm>
          <a:prstGeom prst="rect">
            <a:avLst/>
          </a:prstGeom>
        </p:spPr>
      </p:pic>
    </p:spTree>
    <p:extLst>
      <p:ext uri="{BB962C8B-B14F-4D97-AF65-F5344CB8AC3E}">
        <p14:creationId xmlns:p14="http://schemas.microsoft.com/office/powerpoint/2010/main" val="16370486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481A5-CA41-4BE1-A348-6AF1AAE21F3D}"/>
              </a:ext>
            </a:extLst>
          </p:cNvPr>
          <p:cNvSpPr>
            <a:spLocks noGrp="1"/>
          </p:cNvSpPr>
          <p:nvPr>
            <p:ph type="title"/>
          </p:nvPr>
        </p:nvSpPr>
        <p:spPr/>
        <p:txBody>
          <a:bodyPr/>
          <a:lstStyle/>
          <a:p>
            <a:r>
              <a:rPr lang="en-GB" dirty="0"/>
              <a:t>Easy ways to support writing at home</a:t>
            </a:r>
          </a:p>
        </p:txBody>
      </p:sp>
      <p:pic>
        <p:nvPicPr>
          <p:cNvPr id="5" name="Picture 4">
            <a:extLst>
              <a:ext uri="{FF2B5EF4-FFF2-40B4-BE49-F238E27FC236}">
                <a16:creationId xmlns:a16="http://schemas.microsoft.com/office/drawing/2014/main" id="{6B367D34-91A4-45AE-B88B-837A99380473}"/>
              </a:ext>
            </a:extLst>
          </p:cNvPr>
          <p:cNvPicPr>
            <a:picLocks noChangeAspect="1"/>
          </p:cNvPicPr>
          <p:nvPr/>
        </p:nvPicPr>
        <p:blipFill>
          <a:blip r:embed="rId2"/>
          <a:stretch>
            <a:fillRect/>
          </a:stretch>
        </p:blipFill>
        <p:spPr>
          <a:xfrm>
            <a:off x="9934112" y="257141"/>
            <a:ext cx="1296144" cy="1296144"/>
          </a:xfrm>
          <a:prstGeom prst="rect">
            <a:avLst/>
          </a:prstGeom>
        </p:spPr>
      </p:pic>
      <p:pic>
        <p:nvPicPr>
          <p:cNvPr id="1026" name="Picture 2" descr="At What Age Can a Child Use a Knife and Fork? - You are Mom">
            <a:extLst>
              <a:ext uri="{FF2B5EF4-FFF2-40B4-BE49-F238E27FC236}">
                <a16:creationId xmlns:a16="http://schemas.microsoft.com/office/drawing/2014/main" id="{9A642ADD-26A0-4EA8-9E61-AF07E245FCE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687" y="2021681"/>
            <a:ext cx="3618994" cy="24082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2B88019-9D4B-4BB5-8230-B59872605ABF}"/>
              </a:ext>
            </a:extLst>
          </p:cNvPr>
          <p:cNvSpPr txBox="1"/>
          <p:nvPr/>
        </p:nvSpPr>
        <p:spPr>
          <a:xfrm>
            <a:off x="4429956" y="2021681"/>
            <a:ext cx="6800299" cy="3416320"/>
          </a:xfrm>
          <a:prstGeom prst="rect">
            <a:avLst/>
          </a:prstGeom>
          <a:noFill/>
        </p:spPr>
        <p:txBody>
          <a:bodyPr wrap="square" rtlCol="0">
            <a:spAutoFit/>
          </a:bodyPr>
          <a:lstStyle/>
          <a:p>
            <a:r>
              <a:rPr lang="en-GB" b="0" i="0" dirty="0">
                <a:solidFill>
                  <a:srgbClr val="575757"/>
                </a:solidFill>
                <a:effectLst/>
                <a:latin typeface="Verdana" panose="020B0604030504040204" pitchFamily="34" charset="0"/>
              </a:rPr>
              <a:t>Utensil use is a practical way to help your child develop </a:t>
            </a:r>
            <a:r>
              <a:rPr lang="en-GB" dirty="0">
                <a:solidFill>
                  <a:srgbClr val="575757"/>
                </a:solidFill>
                <a:latin typeface="Verdana" panose="020B0604030504040204" pitchFamily="34" charset="0"/>
              </a:rPr>
              <a:t>their fine </a:t>
            </a:r>
            <a:r>
              <a:rPr lang="en-GB" b="0" i="0" dirty="0">
                <a:solidFill>
                  <a:srgbClr val="575757"/>
                </a:solidFill>
                <a:effectLst/>
                <a:latin typeface="Verdana" panose="020B0604030504040204" pitchFamily="34" charset="0"/>
              </a:rPr>
              <a:t>motor skills. Supporting your child to use a knife and fork will help to prepare them to write as it will improve their finger dexterity and strength.</a:t>
            </a:r>
          </a:p>
          <a:p>
            <a:endParaRPr lang="en-GB" dirty="0">
              <a:solidFill>
                <a:srgbClr val="575757"/>
              </a:solidFill>
              <a:latin typeface="Verdana" panose="020B0604030504040204" pitchFamily="34" charset="0"/>
            </a:endParaRPr>
          </a:p>
          <a:p>
            <a:r>
              <a:rPr lang="en-GB" u="sng" dirty="0">
                <a:solidFill>
                  <a:srgbClr val="575757"/>
                </a:solidFill>
                <a:latin typeface="Verdana" panose="020B0604030504040204" pitchFamily="34" charset="0"/>
              </a:rPr>
              <a:t>Ideas of Fine Motor Activities:</a:t>
            </a:r>
          </a:p>
          <a:p>
            <a:r>
              <a:rPr lang="en-GB" dirty="0">
                <a:solidFill>
                  <a:srgbClr val="575757"/>
                </a:solidFill>
                <a:latin typeface="Verdana" panose="020B0604030504040204" pitchFamily="34" charset="0"/>
              </a:rPr>
              <a:t>Cutting with scissors</a:t>
            </a:r>
          </a:p>
          <a:p>
            <a:r>
              <a:rPr lang="en-GB" dirty="0">
                <a:solidFill>
                  <a:srgbClr val="575757"/>
                </a:solidFill>
                <a:latin typeface="Verdana" panose="020B0604030504040204" pitchFamily="34" charset="0"/>
              </a:rPr>
              <a:t>Transferring with tweezers</a:t>
            </a:r>
          </a:p>
          <a:p>
            <a:r>
              <a:rPr lang="en-GB" dirty="0">
                <a:solidFill>
                  <a:srgbClr val="575757"/>
                </a:solidFill>
                <a:latin typeface="Verdana" panose="020B0604030504040204" pitchFamily="34" charset="0"/>
              </a:rPr>
              <a:t>Threading pasta or beads</a:t>
            </a:r>
          </a:p>
          <a:p>
            <a:r>
              <a:rPr lang="en-GB" dirty="0">
                <a:solidFill>
                  <a:srgbClr val="575757"/>
                </a:solidFill>
                <a:latin typeface="Verdana" panose="020B0604030504040204" pitchFamily="34" charset="0"/>
              </a:rPr>
              <a:t>Nuts and bolts</a:t>
            </a:r>
          </a:p>
          <a:p>
            <a:r>
              <a:rPr lang="en-GB" dirty="0">
                <a:solidFill>
                  <a:srgbClr val="575757"/>
                </a:solidFill>
                <a:latin typeface="Verdana" panose="020B0604030504040204" pitchFamily="34" charset="0"/>
              </a:rPr>
              <a:t>Playdough</a:t>
            </a:r>
          </a:p>
          <a:p>
            <a:r>
              <a:rPr lang="en-GB" dirty="0">
                <a:solidFill>
                  <a:srgbClr val="575757"/>
                </a:solidFill>
                <a:latin typeface="Verdana" panose="020B0604030504040204" pitchFamily="34" charset="0"/>
              </a:rPr>
              <a:t>Pegs – around a container or on a washing line</a:t>
            </a:r>
          </a:p>
        </p:txBody>
      </p:sp>
    </p:spTree>
    <p:extLst>
      <p:ext uri="{BB962C8B-B14F-4D97-AF65-F5344CB8AC3E}">
        <p14:creationId xmlns:p14="http://schemas.microsoft.com/office/powerpoint/2010/main" val="28846205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DAC05-079F-4AA5-AA7F-4FFF54463BED}"/>
              </a:ext>
            </a:extLst>
          </p:cNvPr>
          <p:cNvSpPr>
            <a:spLocks noGrp="1"/>
          </p:cNvSpPr>
          <p:nvPr>
            <p:ph type="title"/>
          </p:nvPr>
        </p:nvSpPr>
        <p:spPr/>
        <p:txBody>
          <a:bodyPr/>
          <a:lstStyle/>
          <a:p>
            <a:r>
              <a:rPr lang="en-GB" dirty="0"/>
              <a:t>Maths</a:t>
            </a:r>
          </a:p>
        </p:txBody>
      </p:sp>
      <p:sp>
        <p:nvSpPr>
          <p:cNvPr id="3" name="Content Placeholder 2">
            <a:extLst>
              <a:ext uri="{FF2B5EF4-FFF2-40B4-BE49-F238E27FC236}">
                <a16:creationId xmlns:a16="http://schemas.microsoft.com/office/drawing/2014/main" id="{48174EB9-0493-4DA4-960A-DCE3583DB2E3}"/>
              </a:ext>
            </a:extLst>
          </p:cNvPr>
          <p:cNvSpPr>
            <a:spLocks noGrp="1"/>
          </p:cNvSpPr>
          <p:nvPr>
            <p:ph idx="1"/>
          </p:nvPr>
        </p:nvSpPr>
        <p:spPr/>
        <p:txBody>
          <a:bodyPr/>
          <a:lstStyle/>
          <a:p>
            <a:pPr eaLnBrk="1" hangingPunct="1">
              <a:buFont typeface="Arial" panose="020B0604020202020204" pitchFamily="34" charset="0"/>
              <a:buNone/>
            </a:pPr>
            <a:r>
              <a:rPr lang="en-GB" altLang="en-US" sz="2800" dirty="0"/>
              <a:t>Things you could support your child with are:</a:t>
            </a:r>
          </a:p>
          <a:p>
            <a:pPr eaLnBrk="1" hangingPunct="1"/>
            <a:r>
              <a:rPr lang="en-GB" altLang="en-US" sz="2800" dirty="0"/>
              <a:t>Reading, writing and ordering numbers to at least 20 (especially 11-19)</a:t>
            </a:r>
          </a:p>
          <a:p>
            <a:pPr eaLnBrk="1" hangingPunct="1"/>
            <a:r>
              <a:rPr lang="en-GB" altLang="en-US" sz="2800" dirty="0"/>
              <a:t>Learning the number facts for 10 (and 5)</a:t>
            </a:r>
          </a:p>
          <a:p>
            <a:pPr eaLnBrk="1" hangingPunct="1"/>
            <a:r>
              <a:rPr lang="en-GB" altLang="en-US" sz="2800" dirty="0"/>
              <a:t>Understanding simple mathematical vocabulary e.g. more than/less than</a:t>
            </a:r>
          </a:p>
          <a:p>
            <a:r>
              <a:rPr lang="en-GB" dirty="0"/>
              <a:t>Play games such as Snakes and Ladders, Ludo, Shut the Box, Card games, Sudoku, etc</a:t>
            </a:r>
          </a:p>
          <a:p>
            <a:r>
              <a:rPr lang="en-GB" dirty="0"/>
              <a:t>Collect acorns/conkers/leaves – can they group them? How many do they have of each? Use vocabulary such as more, most, greater than, fewest, less than.</a:t>
            </a:r>
          </a:p>
          <a:p>
            <a:pPr eaLnBrk="1" hangingPunct="1"/>
            <a:endParaRPr lang="en-GB" altLang="en-US" sz="2800" dirty="0"/>
          </a:p>
          <a:p>
            <a:pPr marL="0" indent="0">
              <a:buNone/>
            </a:pPr>
            <a:endParaRPr lang="en-GB" dirty="0"/>
          </a:p>
        </p:txBody>
      </p:sp>
      <p:pic>
        <p:nvPicPr>
          <p:cNvPr id="5" name="Picture 4">
            <a:extLst>
              <a:ext uri="{FF2B5EF4-FFF2-40B4-BE49-F238E27FC236}">
                <a16:creationId xmlns:a16="http://schemas.microsoft.com/office/drawing/2014/main" id="{D51F58D3-94BA-447D-9DD5-FDD73E11A1ED}"/>
              </a:ext>
            </a:extLst>
          </p:cNvPr>
          <p:cNvPicPr>
            <a:picLocks noChangeAspect="1"/>
          </p:cNvPicPr>
          <p:nvPr/>
        </p:nvPicPr>
        <p:blipFill>
          <a:blip r:embed="rId2"/>
          <a:stretch>
            <a:fillRect/>
          </a:stretch>
        </p:blipFill>
        <p:spPr>
          <a:xfrm>
            <a:off x="10057656" y="239385"/>
            <a:ext cx="1296144" cy="1296144"/>
          </a:xfrm>
          <a:prstGeom prst="rect">
            <a:avLst/>
          </a:prstGeom>
        </p:spPr>
      </p:pic>
      <p:pic>
        <p:nvPicPr>
          <p:cNvPr id="6" name="Picture 2">
            <a:extLst>
              <a:ext uri="{FF2B5EF4-FFF2-40B4-BE49-F238E27FC236}">
                <a16:creationId xmlns:a16="http://schemas.microsoft.com/office/drawing/2014/main" id="{184E3AE9-90A1-4664-AE67-BC46E44907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95001">
            <a:off x="6906281" y="186826"/>
            <a:ext cx="1423504" cy="140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6144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9F676-53E4-4B54-837E-613A535297D2}"/>
              </a:ext>
            </a:extLst>
          </p:cNvPr>
          <p:cNvSpPr>
            <a:spLocks noGrp="1"/>
          </p:cNvSpPr>
          <p:nvPr>
            <p:ph type="title"/>
          </p:nvPr>
        </p:nvSpPr>
        <p:spPr/>
        <p:txBody>
          <a:bodyPr/>
          <a:lstStyle/>
          <a:p>
            <a:r>
              <a:rPr lang="en-GB" b="1" dirty="0">
                <a:solidFill>
                  <a:srgbClr val="7030A0"/>
                </a:solidFill>
              </a:rPr>
              <a:t>PSHE</a:t>
            </a:r>
          </a:p>
        </p:txBody>
      </p:sp>
      <p:sp>
        <p:nvSpPr>
          <p:cNvPr id="3" name="Content Placeholder 2">
            <a:extLst>
              <a:ext uri="{FF2B5EF4-FFF2-40B4-BE49-F238E27FC236}">
                <a16:creationId xmlns:a16="http://schemas.microsoft.com/office/drawing/2014/main" id="{071E8BD6-7206-49FC-9065-52CA6A370765}"/>
              </a:ext>
            </a:extLst>
          </p:cNvPr>
          <p:cNvSpPr>
            <a:spLocks noGrp="1"/>
          </p:cNvSpPr>
          <p:nvPr>
            <p:ph idx="1"/>
          </p:nvPr>
        </p:nvSpPr>
        <p:spPr/>
        <p:txBody>
          <a:bodyPr>
            <a:normAutofit fontScale="92500" lnSpcReduction="20000"/>
          </a:bodyPr>
          <a:lstStyle/>
          <a:p>
            <a:pPr marL="0" indent="0" defTabSz="457207">
              <a:buClr>
                <a:schemeClr val="bg2">
                  <a:lumMod val="40000"/>
                  <a:lumOff val="60000"/>
                </a:schemeClr>
              </a:buClr>
              <a:buNone/>
              <a:defRPr/>
            </a:pPr>
            <a:r>
              <a:rPr lang="en-GB" altLang="en-US" dirty="0"/>
              <a:t>Our PSHE scheme is called </a:t>
            </a:r>
            <a:r>
              <a:rPr lang="en-GB" altLang="en-US" dirty="0" err="1"/>
              <a:t>LifeWise</a:t>
            </a:r>
            <a:r>
              <a:rPr lang="en-GB" altLang="en-US" dirty="0"/>
              <a:t> and it covers areas such as: </a:t>
            </a:r>
          </a:p>
          <a:p>
            <a:pPr defTabSz="457207">
              <a:buClr>
                <a:schemeClr val="bg2">
                  <a:lumMod val="40000"/>
                  <a:lumOff val="60000"/>
                </a:schemeClr>
              </a:buClr>
              <a:defRPr/>
            </a:pPr>
            <a:r>
              <a:rPr lang="en-GB" altLang="en-US" dirty="0"/>
              <a:t>Health and Wellbeing</a:t>
            </a:r>
          </a:p>
          <a:p>
            <a:pPr defTabSz="457207">
              <a:buClr>
                <a:schemeClr val="bg2">
                  <a:lumMod val="40000"/>
                  <a:lumOff val="60000"/>
                </a:schemeClr>
              </a:buClr>
              <a:defRPr/>
            </a:pPr>
            <a:r>
              <a:rPr lang="en-GB" altLang="en-US" dirty="0"/>
              <a:t>Relationships</a:t>
            </a:r>
          </a:p>
          <a:p>
            <a:pPr defTabSz="457207">
              <a:buClr>
                <a:schemeClr val="bg2">
                  <a:lumMod val="40000"/>
                  <a:lumOff val="60000"/>
                </a:schemeClr>
              </a:buClr>
              <a:defRPr/>
            </a:pPr>
            <a:r>
              <a:rPr lang="en-GB" altLang="en-US" dirty="0"/>
              <a:t>Living in the Wider World</a:t>
            </a:r>
          </a:p>
          <a:p>
            <a:pPr marL="0" indent="0" defTabSz="457207">
              <a:buClr>
                <a:schemeClr val="bg2">
                  <a:lumMod val="40000"/>
                  <a:lumOff val="60000"/>
                </a:schemeClr>
              </a:buClr>
              <a:buNone/>
              <a:defRPr/>
            </a:pPr>
            <a:endParaRPr lang="en-GB" altLang="en-US" dirty="0"/>
          </a:p>
          <a:p>
            <a:pPr marL="0" indent="0" defTabSz="457207">
              <a:buClr>
                <a:schemeClr val="bg2">
                  <a:lumMod val="40000"/>
                  <a:lumOff val="60000"/>
                </a:schemeClr>
              </a:buClr>
              <a:buNone/>
              <a:defRPr/>
            </a:pPr>
            <a:r>
              <a:rPr lang="en-GB" altLang="en-US" dirty="0"/>
              <a:t>Please take the time to read the ‘Parent’s Document’ on our PSHE page to familiarise yourselves with the content that will be delivered to your children.</a:t>
            </a:r>
          </a:p>
          <a:p>
            <a:pPr marL="0" indent="0" defTabSz="457207">
              <a:buClr>
                <a:schemeClr val="bg2">
                  <a:lumMod val="40000"/>
                  <a:lumOff val="60000"/>
                </a:schemeClr>
              </a:buClr>
              <a:buNone/>
              <a:defRPr/>
            </a:pPr>
            <a:endParaRPr lang="en-GB" altLang="en-US" dirty="0"/>
          </a:p>
          <a:p>
            <a:pPr marL="0" indent="0" defTabSz="457207">
              <a:buClr>
                <a:schemeClr val="bg2">
                  <a:lumMod val="40000"/>
                  <a:lumOff val="60000"/>
                </a:schemeClr>
              </a:buClr>
              <a:buNone/>
              <a:defRPr/>
            </a:pPr>
            <a:r>
              <a:rPr lang="en-GB" altLang="en-US" dirty="0">
                <a:hlinkClick r:id="rId2"/>
              </a:rPr>
              <a:t>https://www.ethelbert-road.kent.sch.uk/lifewise-scheme/</a:t>
            </a:r>
            <a:endParaRPr lang="en-GB" altLang="en-US" dirty="0"/>
          </a:p>
          <a:p>
            <a:endParaRPr lang="en-GB" dirty="0"/>
          </a:p>
        </p:txBody>
      </p:sp>
      <p:pic>
        <p:nvPicPr>
          <p:cNvPr id="5" name="Picture 4">
            <a:extLst>
              <a:ext uri="{FF2B5EF4-FFF2-40B4-BE49-F238E27FC236}">
                <a16:creationId xmlns:a16="http://schemas.microsoft.com/office/drawing/2014/main" id="{1625461B-0D9C-4F58-8A5F-9E80EE72AC36}"/>
              </a:ext>
            </a:extLst>
          </p:cNvPr>
          <p:cNvPicPr>
            <a:picLocks noChangeAspect="1"/>
          </p:cNvPicPr>
          <p:nvPr/>
        </p:nvPicPr>
        <p:blipFill>
          <a:blip r:embed="rId3"/>
          <a:stretch>
            <a:fillRect/>
          </a:stretch>
        </p:blipFill>
        <p:spPr>
          <a:xfrm>
            <a:off x="10200443" y="194997"/>
            <a:ext cx="1296144" cy="1296144"/>
          </a:xfrm>
          <a:prstGeom prst="rect">
            <a:avLst/>
          </a:prstGeom>
        </p:spPr>
      </p:pic>
      <p:pic>
        <p:nvPicPr>
          <p:cNvPr id="1026" name="Picture 2" descr="LifeWise">
            <a:extLst>
              <a:ext uri="{FF2B5EF4-FFF2-40B4-BE49-F238E27FC236}">
                <a16:creationId xmlns:a16="http://schemas.microsoft.com/office/drawing/2014/main" id="{1D6426C4-05CE-4CD7-91B8-7708AFECB5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8666" y="2268069"/>
            <a:ext cx="7604104" cy="17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290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9F676-53E4-4B54-837E-613A535297D2}"/>
              </a:ext>
            </a:extLst>
          </p:cNvPr>
          <p:cNvSpPr>
            <a:spLocks noGrp="1"/>
          </p:cNvSpPr>
          <p:nvPr>
            <p:ph type="title"/>
          </p:nvPr>
        </p:nvSpPr>
        <p:spPr/>
        <p:txBody>
          <a:bodyPr/>
          <a:lstStyle/>
          <a:p>
            <a:r>
              <a:rPr lang="en-GB" b="1" dirty="0">
                <a:solidFill>
                  <a:srgbClr val="7030A0"/>
                </a:solidFill>
              </a:rPr>
              <a:t>P.E.</a:t>
            </a:r>
          </a:p>
        </p:txBody>
      </p:sp>
      <p:sp>
        <p:nvSpPr>
          <p:cNvPr id="3" name="Content Placeholder 2">
            <a:extLst>
              <a:ext uri="{FF2B5EF4-FFF2-40B4-BE49-F238E27FC236}">
                <a16:creationId xmlns:a16="http://schemas.microsoft.com/office/drawing/2014/main" id="{071E8BD6-7206-49FC-9065-52CA6A370765}"/>
              </a:ext>
            </a:extLst>
          </p:cNvPr>
          <p:cNvSpPr>
            <a:spLocks noGrp="1"/>
          </p:cNvSpPr>
          <p:nvPr>
            <p:ph idx="1"/>
          </p:nvPr>
        </p:nvSpPr>
        <p:spPr/>
        <p:txBody>
          <a:bodyPr>
            <a:normAutofit fontScale="85000" lnSpcReduction="20000"/>
          </a:bodyPr>
          <a:lstStyle/>
          <a:p>
            <a:pPr marL="0" indent="0">
              <a:buNone/>
            </a:pPr>
            <a:r>
              <a:rPr lang="en-GB" dirty="0"/>
              <a:t>Our P.E. lessons are every </a:t>
            </a:r>
            <a:r>
              <a:rPr lang="en-GB" b="1" dirty="0">
                <a:solidFill>
                  <a:srgbClr val="7030A0"/>
                </a:solidFill>
              </a:rPr>
              <a:t>Wednesday</a:t>
            </a:r>
            <a:r>
              <a:rPr lang="en-GB" dirty="0"/>
              <a:t>. Please could the children come into school wearing their </a:t>
            </a:r>
            <a:r>
              <a:rPr kumimoji="0" lang="en-GB" altLang="en-US" sz="2800" i="0" u="none" strike="noStrike" cap="none" normalizeH="0" baseline="0" dirty="0">
                <a:ln>
                  <a:noFill/>
                </a:ln>
                <a:solidFill>
                  <a:srgbClr val="7030A0"/>
                </a:solidFill>
                <a:effectLst/>
                <a:cs typeface="Calibri" panose="020F0502020204030204" pitchFamily="34" charset="0"/>
              </a:rPr>
              <a:t>P.E. Kit. </a:t>
            </a:r>
            <a:r>
              <a:rPr kumimoji="0" lang="en-GB" altLang="en-US" sz="2800" i="0" u="none" strike="noStrike" cap="none" normalizeH="0" baseline="0" dirty="0">
                <a:ln>
                  <a:noFill/>
                </a:ln>
                <a:effectLst/>
                <a:cs typeface="Calibri" panose="020F0502020204030204" pitchFamily="34" charset="0"/>
              </a:rPr>
              <a:t>This term we will be developing</a:t>
            </a:r>
            <a:r>
              <a:rPr lang="en-GB" altLang="en-US" dirty="0">
                <a:cs typeface="Calibri" panose="020F0502020204030204" pitchFamily="34" charset="0"/>
              </a:rPr>
              <a:t> our</a:t>
            </a:r>
            <a:r>
              <a:rPr kumimoji="0" lang="en-GB" altLang="en-US" sz="2800" i="0" u="none" strike="noStrike" cap="none" normalizeH="0" baseline="0" dirty="0">
                <a:ln>
                  <a:noFill/>
                </a:ln>
                <a:effectLst/>
                <a:cs typeface="Calibri" panose="020F0502020204030204" pitchFamily="34" charset="0"/>
              </a:rPr>
              <a:t> </a:t>
            </a:r>
            <a:r>
              <a:rPr lang="en-GB" altLang="en-US" dirty="0">
                <a:cs typeface="Calibri" panose="020F0502020204030204" pitchFamily="34" charset="0"/>
              </a:rPr>
              <a:t>m</a:t>
            </a:r>
            <a:r>
              <a:rPr kumimoji="0" lang="en-GB" altLang="en-US" sz="2800" i="0" u="none" strike="noStrike" cap="none" normalizeH="0" baseline="0" dirty="0">
                <a:ln>
                  <a:noFill/>
                </a:ln>
                <a:effectLst/>
                <a:cs typeface="Calibri" panose="020F0502020204030204" pitchFamily="34" charset="0"/>
              </a:rPr>
              <a:t>ulti-skills: Throwing and Catching.</a:t>
            </a:r>
          </a:p>
          <a:p>
            <a:pPr marL="0" indent="0">
              <a:buNone/>
            </a:pPr>
            <a:r>
              <a:rPr kumimoji="0" lang="en-GB" altLang="en-US" sz="2800" b="0" i="0" u="none" strike="noStrike" cap="none" normalizeH="0" baseline="0" dirty="0">
                <a:ln>
                  <a:noFill/>
                </a:ln>
                <a:solidFill>
                  <a:schemeClr val="tx1"/>
                </a:solidFill>
                <a:effectLst/>
                <a:cs typeface="Calibri" panose="020F0502020204030204" pitchFamily="34" charset="0"/>
              </a:rPr>
              <a:t>PE Kit:</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-Purple hoody with school logo</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-Purple T-shirt with school logo</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-Black Shorts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-Black tracksuit bottoms or black leggings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-Sports trainers   </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dirty="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GB" altLang="en-US" dirty="0">
                <a:cs typeface="Calibri" panose="020F0502020204030204" pitchFamily="34" charset="0"/>
              </a:rPr>
              <a:t>If your child wears stud earrings, please could they be removed every Wednesday. If stud earrings cannot be removed, please could you tape over them. Thank you for your cooperation.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800" b="0" i="0" u="none" strike="noStrike" cap="none" normalizeH="0" baseline="0" dirty="0">
              <a:ln>
                <a:noFill/>
              </a:ln>
              <a:solidFill>
                <a:schemeClr val="tx1"/>
              </a:solidFill>
              <a:effectLst/>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During Term 6 we will be going to Faversham Gym. Parent helpers will be needed to walk to and from the gym.                      </a:t>
            </a:r>
          </a:p>
          <a:p>
            <a:endParaRPr lang="en-GB" dirty="0"/>
          </a:p>
        </p:txBody>
      </p:sp>
      <p:pic>
        <p:nvPicPr>
          <p:cNvPr id="5" name="Picture 4">
            <a:extLst>
              <a:ext uri="{FF2B5EF4-FFF2-40B4-BE49-F238E27FC236}">
                <a16:creationId xmlns:a16="http://schemas.microsoft.com/office/drawing/2014/main" id="{1625461B-0D9C-4F58-8A5F-9E80EE72AC36}"/>
              </a:ext>
            </a:extLst>
          </p:cNvPr>
          <p:cNvPicPr>
            <a:picLocks noChangeAspect="1"/>
          </p:cNvPicPr>
          <p:nvPr/>
        </p:nvPicPr>
        <p:blipFill>
          <a:blip r:embed="rId2"/>
          <a:stretch>
            <a:fillRect/>
          </a:stretch>
        </p:blipFill>
        <p:spPr>
          <a:xfrm>
            <a:off x="10200443" y="194997"/>
            <a:ext cx="1296144" cy="1296144"/>
          </a:xfrm>
          <a:prstGeom prst="rect">
            <a:avLst/>
          </a:prstGeom>
        </p:spPr>
      </p:pic>
    </p:spTree>
    <p:extLst>
      <p:ext uri="{BB962C8B-B14F-4D97-AF65-F5344CB8AC3E}">
        <p14:creationId xmlns:p14="http://schemas.microsoft.com/office/powerpoint/2010/main" val="24102743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3D0DE-E741-407D-93D4-45E351C8809B}"/>
              </a:ext>
            </a:extLst>
          </p:cNvPr>
          <p:cNvSpPr>
            <a:spLocks noGrp="1"/>
          </p:cNvSpPr>
          <p:nvPr>
            <p:ph type="title"/>
          </p:nvPr>
        </p:nvSpPr>
        <p:spPr/>
        <p:txBody>
          <a:bodyPr/>
          <a:lstStyle/>
          <a:p>
            <a:r>
              <a:rPr lang="en-GB" dirty="0"/>
              <a:t>Uniform</a:t>
            </a:r>
          </a:p>
        </p:txBody>
      </p:sp>
      <p:sp>
        <p:nvSpPr>
          <p:cNvPr id="3" name="Content Placeholder 2">
            <a:extLst>
              <a:ext uri="{FF2B5EF4-FFF2-40B4-BE49-F238E27FC236}">
                <a16:creationId xmlns:a16="http://schemas.microsoft.com/office/drawing/2014/main" id="{CDC73F90-A968-456A-ACFE-ADD65EF53F4B}"/>
              </a:ext>
            </a:extLst>
          </p:cNvPr>
          <p:cNvSpPr>
            <a:spLocks noGrp="1"/>
          </p:cNvSpPr>
          <p:nvPr>
            <p:ph idx="1"/>
          </p:nvPr>
        </p:nvSpPr>
        <p:spPr/>
        <p:txBody>
          <a:bodyPr>
            <a:normAutofit fontScale="92500" lnSpcReduction="10000"/>
          </a:bodyPr>
          <a:lstStyle/>
          <a:p>
            <a:pPr marL="0" marR="0" indent="0" algn="l" rtl="0" eaLnBrk="1" fontAlgn="base" latinLnBrk="0" hangingPunct="1">
              <a:spcBef>
                <a:spcPts val="0"/>
              </a:spcBef>
              <a:spcAft>
                <a:spcPts val="0"/>
              </a:spcAft>
              <a:buNone/>
            </a:pPr>
            <a:r>
              <a:rPr lang="en-GB" sz="3000" b="1" i="0" u="none" strike="noStrike" kern="1200" baseline="0" dirty="0">
                <a:ln>
                  <a:noFill/>
                </a:ln>
                <a:solidFill>
                  <a:srgbClr val="7030A0"/>
                </a:solidFill>
                <a:effectLst/>
                <a:cs typeface="Calibri" panose="020F0502020204030204" pitchFamily="34" charset="0"/>
              </a:rPr>
              <a:t>Winter</a:t>
            </a:r>
            <a:endParaRPr lang="en-GB" sz="3000"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Purple sweatshirt, cardigan or fleece with school logo</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Yellow polo shirt with school logo </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Smart grey trousers or smart grey shorts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Grey skirt or grey pinafore dress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Grey, black, white or coloured socks or tights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Sensible, easily fastened coats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Black shoes or black flat boots (no trainers or </a:t>
            </a:r>
          </a:p>
          <a:p>
            <a:pPr marL="0" marR="0" indent="0" algn="l" rtl="0" eaLnBrk="1" fontAlgn="base" latinLnBrk="0" hangingPunct="1">
              <a:spcBef>
                <a:spcPts val="0"/>
              </a:spcBef>
              <a:spcAft>
                <a:spcPts val="0"/>
              </a:spcAft>
              <a:buNone/>
            </a:pPr>
            <a:r>
              <a:rPr lang="en-GB" b="0" i="0" u="none" strike="noStrike" kern="1200" baseline="0" dirty="0">
                <a:ln>
                  <a:noFill/>
                </a:ln>
                <a:solidFill>
                  <a:srgbClr val="000000"/>
                </a:solidFill>
                <a:effectLst/>
                <a:cs typeface="Calibri" panose="020F0502020204030204" pitchFamily="34" charset="0"/>
              </a:rPr>
              <a:t>  high heeled shoes please)</a:t>
            </a:r>
            <a:endParaRPr lang="en-GB" b="0" i="0" u="none" strike="noStrike" dirty="0">
              <a:effectLst/>
            </a:endParaRPr>
          </a:p>
          <a:p>
            <a:pPr marL="0" marR="0" indent="0" algn="l" rtl="0" eaLnBrk="1" fontAlgn="base" latinLnBrk="0" hangingPunct="1">
              <a:spcBef>
                <a:spcPts val="0"/>
              </a:spcBef>
              <a:spcAft>
                <a:spcPts val="0"/>
              </a:spcAft>
            </a:pPr>
            <a:endParaRPr lang="en-GB" sz="1800" b="0" i="0" u="none" strike="noStrike" dirty="0">
              <a:effectLst/>
            </a:endParaRPr>
          </a:p>
          <a:p>
            <a:pPr marL="0" marR="0" indent="0" algn="l" rtl="0" eaLnBrk="1" fontAlgn="base" latinLnBrk="0" hangingPunct="1">
              <a:spcBef>
                <a:spcPts val="0"/>
              </a:spcBef>
              <a:spcAft>
                <a:spcPts val="0"/>
              </a:spcAft>
              <a:buNone/>
            </a:pPr>
            <a:r>
              <a:rPr lang="en-US" sz="1800" b="0" i="0" u="none" strike="noStrike" kern="1200" baseline="0" dirty="0">
                <a:ln>
                  <a:noFill/>
                </a:ln>
                <a:solidFill>
                  <a:srgbClr val="000000"/>
                </a:solidFill>
                <a:effectLst/>
                <a:latin typeface="Gill Sans MT" panose="020B0502020104020203" pitchFamily="34" charset="0"/>
                <a:cs typeface="Calibri" panose="020F0502020204030204" pitchFamily="34" charset="0"/>
              </a:rPr>
              <a:t> </a:t>
            </a:r>
            <a:endParaRPr lang="en-GB" sz="1800" b="0" i="0" u="none" strike="noStrike" dirty="0">
              <a:effectLst/>
              <a:latin typeface="Arial" panose="020B0604020202020204" pitchFamily="34" charset="0"/>
            </a:endParaRPr>
          </a:p>
          <a:p>
            <a:endParaRPr lang="en-GB" dirty="0"/>
          </a:p>
        </p:txBody>
      </p:sp>
      <p:sp>
        <p:nvSpPr>
          <p:cNvPr id="4" name="TextBox 3">
            <a:extLst>
              <a:ext uri="{FF2B5EF4-FFF2-40B4-BE49-F238E27FC236}">
                <a16:creationId xmlns:a16="http://schemas.microsoft.com/office/drawing/2014/main" id="{6793E278-3B4A-4FAF-B018-F0B2659562B6}"/>
              </a:ext>
            </a:extLst>
          </p:cNvPr>
          <p:cNvSpPr txBox="1"/>
          <p:nvPr/>
        </p:nvSpPr>
        <p:spPr>
          <a:xfrm>
            <a:off x="6658253" y="1929384"/>
            <a:ext cx="5157186" cy="3539430"/>
          </a:xfrm>
          <a:prstGeom prst="rect">
            <a:avLst/>
          </a:prstGeom>
          <a:noFill/>
        </p:spPr>
        <p:txBody>
          <a:bodyPr wrap="square" rtlCol="0">
            <a:spAutoFit/>
          </a:bodyPr>
          <a:lstStyle/>
          <a:p>
            <a:pPr marL="0" marR="0" indent="0" algn="l" rtl="0" eaLnBrk="1" fontAlgn="base" latinLnBrk="0" hangingPunct="1">
              <a:spcBef>
                <a:spcPts val="0"/>
              </a:spcBef>
              <a:spcAft>
                <a:spcPts val="0"/>
              </a:spcAft>
            </a:pPr>
            <a:r>
              <a:rPr lang="en-GB" sz="2800" b="1" i="0" u="none" strike="noStrike" kern="1200" baseline="0" dirty="0">
                <a:ln>
                  <a:noFill/>
                </a:ln>
                <a:solidFill>
                  <a:srgbClr val="7030A0"/>
                </a:solidFill>
                <a:effectLst/>
                <a:cs typeface="Calibri" panose="020F0502020204030204" pitchFamily="34" charset="0"/>
              </a:rPr>
              <a:t> Summer</a:t>
            </a:r>
            <a:r>
              <a:rPr lang="en-GB" sz="2800" b="1" i="0" u="none" strike="noStrike" kern="1200" baseline="0" dirty="0">
                <a:ln>
                  <a:noFill/>
                </a:ln>
                <a:solidFill>
                  <a:srgbClr val="000000"/>
                </a:solidFill>
                <a:effectLst/>
                <a:cs typeface="Calibri" panose="020F0502020204030204" pitchFamily="34" charset="0"/>
              </a:rPr>
              <a:t> </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-Purple Sweatshirt, cardigan or fleece with school logo</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-Yellow polo shirt with school logo</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-Smart grey shorts or smart grey trousers</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-Purple or yellow checked dresses</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-Light, rain coat</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-Black shoes (no trainers or high heeled shoes please) or</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  closed-toe sandals (no crocs please)</a:t>
            </a:r>
            <a:endParaRPr lang="en-GB" sz="2800" b="0" i="0" u="none" strike="noStrike" dirty="0">
              <a:effectLst/>
            </a:endParaRPr>
          </a:p>
        </p:txBody>
      </p:sp>
      <p:pic>
        <p:nvPicPr>
          <p:cNvPr id="6" name="Picture 5">
            <a:extLst>
              <a:ext uri="{FF2B5EF4-FFF2-40B4-BE49-F238E27FC236}">
                <a16:creationId xmlns:a16="http://schemas.microsoft.com/office/drawing/2014/main" id="{BC072EAE-A5AA-4118-8EE5-E3D51DACFF87}"/>
              </a:ext>
            </a:extLst>
          </p:cNvPr>
          <p:cNvPicPr>
            <a:picLocks noChangeAspect="1"/>
          </p:cNvPicPr>
          <p:nvPr/>
        </p:nvPicPr>
        <p:blipFill>
          <a:blip r:embed="rId2"/>
          <a:stretch>
            <a:fillRect/>
          </a:stretch>
        </p:blipFill>
        <p:spPr>
          <a:xfrm>
            <a:off x="10173809" y="239385"/>
            <a:ext cx="1296144" cy="1296144"/>
          </a:xfrm>
          <a:prstGeom prst="rect">
            <a:avLst/>
          </a:prstGeom>
        </p:spPr>
      </p:pic>
    </p:spTree>
    <p:extLst>
      <p:ext uri="{BB962C8B-B14F-4D97-AF65-F5344CB8AC3E}">
        <p14:creationId xmlns:p14="http://schemas.microsoft.com/office/powerpoint/2010/main" val="3238110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42D33-21B5-4284-B2B9-01FB87A98342}"/>
              </a:ext>
            </a:extLst>
          </p:cNvPr>
          <p:cNvSpPr>
            <a:spLocks noGrp="1"/>
          </p:cNvSpPr>
          <p:nvPr>
            <p:ph type="title"/>
          </p:nvPr>
        </p:nvSpPr>
        <p:spPr/>
        <p:txBody>
          <a:bodyPr/>
          <a:lstStyle/>
          <a:p>
            <a:r>
              <a:rPr lang="en-GB" dirty="0"/>
              <a:t>Water bottles &amp; fruit/veg</a:t>
            </a:r>
          </a:p>
        </p:txBody>
      </p:sp>
      <p:sp>
        <p:nvSpPr>
          <p:cNvPr id="3" name="Content Placeholder 2">
            <a:extLst>
              <a:ext uri="{FF2B5EF4-FFF2-40B4-BE49-F238E27FC236}">
                <a16:creationId xmlns:a16="http://schemas.microsoft.com/office/drawing/2014/main" id="{9700EA66-22E1-4846-8484-5076D296CE05}"/>
              </a:ext>
            </a:extLst>
          </p:cNvPr>
          <p:cNvSpPr>
            <a:spLocks noGrp="1"/>
          </p:cNvSpPr>
          <p:nvPr>
            <p:ph idx="1"/>
          </p:nvPr>
        </p:nvSpPr>
        <p:spPr/>
        <p:txBody>
          <a:bodyPr/>
          <a:lstStyle/>
          <a:p>
            <a:pPr marL="0" indent="0">
              <a:spcBef>
                <a:spcPct val="20000"/>
              </a:spcBef>
              <a:buClr>
                <a:srgbClr val="FFCC00"/>
              </a:buClr>
              <a:buSzPct val="120000"/>
              <a:buNone/>
              <a:defRPr/>
            </a:pPr>
            <a:r>
              <a:rPr lang="en-GB" kern="0" dirty="0">
                <a:cs typeface="Arial"/>
              </a:rPr>
              <a:t>Please continue to bring in named water bottles. </a:t>
            </a:r>
          </a:p>
          <a:p>
            <a:pPr marL="0" indent="0">
              <a:spcBef>
                <a:spcPct val="20000"/>
              </a:spcBef>
              <a:buClr>
                <a:srgbClr val="FFCC00"/>
              </a:buClr>
              <a:buSzPct val="120000"/>
              <a:buNone/>
              <a:defRPr/>
            </a:pPr>
            <a:endParaRPr lang="en-GB" kern="0" dirty="0">
              <a:cs typeface="Arial"/>
            </a:endParaRPr>
          </a:p>
          <a:p>
            <a:pPr marL="0" indent="0">
              <a:spcBef>
                <a:spcPct val="20000"/>
              </a:spcBef>
              <a:buClr>
                <a:srgbClr val="FFCC00"/>
              </a:buClr>
              <a:buSzPct val="120000"/>
              <a:buNone/>
              <a:defRPr/>
            </a:pPr>
            <a:r>
              <a:rPr lang="en-GB" sz="2800" kern="0" dirty="0">
                <a:cs typeface="Arial"/>
              </a:rPr>
              <a:t>Of course, if your child forgets their bottle, then we will provide them with a cup and fresh water in clas</a:t>
            </a:r>
            <a:r>
              <a:rPr lang="en-GB" kern="0" dirty="0">
                <a:cs typeface="Arial"/>
              </a:rPr>
              <a:t>s.</a:t>
            </a:r>
          </a:p>
          <a:p>
            <a:pPr marL="0" indent="0">
              <a:spcBef>
                <a:spcPct val="20000"/>
              </a:spcBef>
              <a:buClr>
                <a:srgbClr val="FFCC00"/>
              </a:buClr>
              <a:buSzPct val="120000"/>
              <a:buNone/>
              <a:defRPr/>
            </a:pPr>
            <a:endParaRPr lang="en-GB" sz="2800" kern="0" dirty="0">
              <a:cs typeface="Arial"/>
            </a:endParaRPr>
          </a:p>
          <a:p>
            <a:pPr marL="0" indent="0" eaLnBrk="1" hangingPunct="1">
              <a:spcBef>
                <a:spcPct val="20000"/>
              </a:spcBef>
              <a:buClr>
                <a:srgbClr val="FFCC00"/>
              </a:buClr>
              <a:buSzPct val="120000"/>
              <a:buNone/>
              <a:defRPr/>
            </a:pPr>
            <a:r>
              <a:rPr lang="en-GB" sz="2800" kern="0" dirty="0">
                <a:cs typeface="Arial"/>
              </a:rPr>
              <a:t>Fruit or veg will continue to be supplied daily, available for the children during morning playtimes. </a:t>
            </a:r>
          </a:p>
          <a:p>
            <a:endParaRPr lang="en-GB" dirty="0"/>
          </a:p>
        </p:txBody>
      </p:sp>
      <p:pic>
        <p:nvPicPr>
          <p:cNvPr id="5" name="Picture 4">
            <a:extLst>
              <a:ext uri="{FF2B5EF4-FFF2-40B4-BE49-F238E27FC236}">
                <a16:creationId xmlns:a16="http://schemas.microsoft.com/office/drawing/2014/main" id="{8BDF96D0-9751-443F-B512-F31BB3C5819D}"/>
              </a:ext>
            </a:extLst>
          </p:cNvPr>
          <p:cNvPicPr>
            <a:picLocks noChangeAspect="1"/>
          </p:cNvPicPr>
          <p:nvPr/>
        </p:nvPicPr>
        <p:blipFill>
          <a:blip r:embed="rId2"/>
          <a:stretch>
            <a:fillRect/>
          </a:stretch>
        </p:blipFill>
        <p:spPr>
          <a:xfrm>
            <a:off x="9969622" y="230508"/>
            <a:ext cx="1296144" cy="1296144"/>
          </a:xfrm>
          <a:prstGeom prst="rect">
            <a:avLst/>
          </a:prstGeom>
        </p:spPr>
      </p:pic>
      <p:pic>
        <p:nvPicPr>
          <p:cNvPr id="7" name="Picture 2">
            <a:extLst>
              <a:ext uri="{FF2B5EF4-FFF2-40B4-BE49-F238E27FC236}">
                <a16:creationId xmlns:a16="http://schemas.microsoft.com/office/drawing/2014/main" id="{BF567970-94D6-424F-B847-5E1E85122C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672" y="5023842"/>
            <a:ext cx="1890713" cy="12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a:extLst>
              <a:ext uri="{FF2B5EF4-FFF2-40B4-BE49-F238E27FC236}">
                <a16:creationId xmlns:a16="http://schemas.microsoft.com/office/drawing/2014/main" id="{98020F7A-F734-47F3-930B-9887F95746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1022" y="4933553"/>
            <a:ext cx="1920875"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4">
            <a:extLst>
              <a:ext uri="{FF2B5EF4-FFF2-40B4-BE49-F238E27FC236}">
                <a16:creationId xmlns:a16="http://schemas.microsoft.com/office/drawing/2014/main" id="{E0EF1537-B3E5-47C9-8619-7DA65EF1EF3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36285" y="5079024"/>
            <a:ext cx="1835150"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6865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3D0A2-C0D8-4E43-868B-937D4B97C12D}"/>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C87C8725-12D8-48CB-BF27-E16BA73F94FC}"/>
              </a:ext>
            </a:extLst>
          </p:cNvPr>
          <p:cNvSpPr>
            <a:spLocks noGrp="1"/>
          </p:cNvSpPr>
          <p:nvPr>
            <p:ph idx="1"/>
          </p:nvPr>
        </p:nvSpPr>
        <p:spPr/>
        <p:txBody>
          <a:bodyPr/>
          <a:lstStyle/>
          <a:p>
            <a:r>
              <a:rPr lang="en-GB" dirty="0"/>
              <a:t>Reading (book change on Friday)</a:t>
            </a:r>
          </a:p>
          <a:p>
            <a:r>
              <a:rPr lang="en-GB" dirty="0"/>
              <a:t>Spellings will uploaded to the class page on a Friday to be informally checked the following Thursday.</a:t>
            </a:r>
          </a:p>
          <a:p>
            <a:r>
              <a:rPr lang="en-GB" dirty="0"/>
              <a:t>Optional topic-based home learning: To encourage home learning and parent engagement each term a list of optional home learning activity ideas will be uploaded to the class page. </a:t>
            </a:r>
          </a:p>
          <a:p>
            <a:r>
              <a:rPr lang="en-GB" dirty="0"/>
              <a:t>Please send in any home learning creations or alternatively photos to the class email. We would love to see what you create together! </a:t>
            </a:r>
            <a:r>
              <a:rPr lang="en-GB" dirty="0">
                <a:sym typeface="Wingdings" panose="05000000000000000000" pitchFamily="2" charset="2"/>
              </a:rPr>
              <a:t></a:t>
            </a:r>
            <a:endParaRPr lang="en-GB" dirty="0"/>
          </a:p>
          <a:p>
            <a:pPr marL="0" indent="0">
              <a:buNone/>
            </a:pPr>
            <a:endParaRPr lang="en-GB" dirty="0"/>
          </a:p>
        </p:txBody>
      </p:sp>
      <p:pic>
        <p:nvPicPr>
          <p:cNvPr id="5" name="Picture 4">
            <a:extLst>
              <a:ext uri="{FF2B5EF4-FFF2-40B4-BE49-F238E27FC236}">
                <a16:creationId xmlns:a16="http://schemas.microsoft.com/office/drawing/2014/main" id="{6E8DBCB5-296D-4EA2-A10E-5F6548B88EC1}"/>
              </a:ext>
            </a:extLst>
          </p:cNvPr>
          <p:cNvPicPr>
            <a:picLocks noChangeAspect="1"/>
          </p:cNvPicPr>
          <p:nvPr/>
        </p:nvPicPr>
        <p:blipFill>
          <a:blip r:embed="rId2"/>
          <a:stretch>
            <a:fillRect/>
          </a:stretch>
        </p:blipFill>
        <p:spPr>
          <a:xfrm>
            <a:off x="10008089" y="230508"/>
            <a:ext cx="1296144" cy="1296144"/>
          </a:xfrm>
          <a:prstGeom prst="rect">
            <a:avLst/>
          </a:prstGeom>
        </p:spPr>
      </p:pic>
    </p:spTree>
    <p:extLst>
      <p:ext uri="{BB962C8B-B14F-4D97-AF65-F5344CB8AC3E}">
        <p14:creationId xmlns:p14="http://schemas.microsoft.com/office/powerpoint/2010/main" val="4484283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Useful websites</a:t>
            </a:r>
          </a:p>
        </p:txBody>
      </p:sp>
      <p:sp>
        <p:nvSpPr>
          <p:cNvPr id="3" name="Content Placeholder 2">
            <a:extLst>
              <a:ext uri="{FF2B5EF4-FFF2-40B4-BE49-F238E27FC236}">
                <a16:creationId xmlns:a16="http://schemas.microsoft.com/office/drawing/2014/main" id="{D1187728-8945-4E9A-AE84-7EE6631552C1}"/>
              </a:ext>
            </a:extLst>
          </p:cNvPr>
          <p:cNvSpPr>
            <a:spLocks noGrp="1"/>
          </p:cNvSpPr>
          <p:nvPr>
            <p:ph idx="1"/>
          </p:nvPr>
        </p:nvSpPr>
        <p:spPr/>
        <p:txBody>
          <a:bodyPr/>
          <a:lstStyle/>
          <a:p>
            <a:pPr eaLnBrk="1" hangingPunct="1"/>
            <a:r>
              <a:rPr lang="en-GB" altLang="en-US" dirty="0">
                <a:solidFill>
                  <a:srgbClr val="002060"/>
                </a:solidFill>
              </a:rPr>
              <a:t>The following sites may be useful to help you support your child at home :</a:t>
            </a:r>
          </a:p>
          <a:p>
            <a:pPr eaLnBrk="1" hangingPunct="1"/>
            <a:r>
              <a:rPr lang="en-GB" altLang="en-US" dirty="0">
                <a:solidFill>
                  <a:srgbClr val="002060"/>
                </a:solidFill>
              </a:rPr>
              <a:t>Kent ICT    </a:t>
            </a:r>
            <a:r>
              <a:rPr lang="en-GB" altLang="en-US" dirty="0">
                <a:solidFill>
                  <a:srgbClr val="002060"/>
                </a:solidFill>
                <a:hlinkClick r:id="rId2"/>
              </a:rPr>
              <a:t>www.kented.org.uk/ngfl</a:t>
            </a:r>
            <a:r>
              <a:rPr lang="en-GB" altLang="en-US" dirty="0">
                <a:solidFill>
                  <a:srgbClr val="002060"/>
                </a:solidFill>
              </a:rPr>
              <a:t> </a:t>
            </a:r>
          </a:p>
          <a:p>
            <a:pPr eaLnBrk="1" hangingPunct="1"/>
            <a:r>
              <a:rPr lang="en-GB" altLang="en-US" dirty="0">
                <a:solidFill>
                  <a:srgbClr val="002060"/>
                </a:solidFill>
              </a:rPr>
              <a:t>ICT games     </a:t>
            </a:r>
            <a:r>
              <a:rPr lang="en-GB" altLang="en-US" dirty="0">
                <a:solidFill>
                  <a:srgbClr val="002060"/>
                </a:solidFill>
                <a:hlinkClick r:id="rId3"/>
              </a:rPr>
              <a:t>www.ictgames.com</a:t>
            </a:r>
            <a:r>
              <a:rPr lang="en-GB" altLang="en-US" dirty="0">
                <a:solidFill>
                  <a:srgbClr val="002060"/>
                </a:solidFill>
              </a:rPr>
              <a:t> </a:t>
            </a:r>
          </a:p>
          <a:p>
            <a:pPr eaLnBrk="1" hangingPunct="1"/>
            <a:r>
              <a:rPr lang="en-GB" altLang="en-US" dirty="0">
                <a:solidFill>
                  <a:srgbClr val="002060"/>
                </a:solidFill>
              </a:rPr>
              <a:t>Phonics Play    </a:t>
            </a:r>
            <a:r>
              <a:rPr lang="en-GB" altLang="en-US" dirty="0">
                <a:solidFill>
                  <a:srgbClr val="002060"/>
                </a:solidFill>
                <a:hlinkClick r:id="rId4"/>
              </a:rPr>
              <a:t>www.phonicsplay.co.uk</a:t>
            </a:r>
            <a:r>
              <a:rPr lang="en-GB" altLang="en-US" dirty="0">
                <a:solidFill>
                  <a:srgbClr val="002060"/>
                </a:solidFill>
              </a:rPr>
              <a:t> </a:t>
            </a:r>
          </a:p>
          <a:p>
            <a:pPr eaLnBrk="1" hangingPunct="1"/>
            <a:r>
              <a:rPr lang="en-GB" altLang="en-US" dirty="0">
                <a:solidFill>
                  <a:srgbClr val="002060"/>
                </a:solidFill>
              </a:rPr>
              <a:t>You Tube       ‘Mr Thorne does phonics’</a:t>
            </a:r>
          </a:p>
          <a:p>
            <a:pPr eaLnBrk="1" hangingPunct="1"/>
            <a:r>
              <a:rPr lang="en-GB" altLang="en-US" dirty="0" err="1">
                <a:solidFill>
                  <a:srgbClr val="002060"/>
                </a:solidFill>
              </a:rPr>
              <a:t>Topmarks</a:t>
            </a:r>
            <a:r>
              <a:rPr lang="en-GB" altLang="en-US" dirty="0">
                <a:solidFill>
                  <a:srgbClr val="002060"/>
                </a:solidFill>
              </a:rPr>
              <a:t>     </a:t>
            </a:r>
            <a:r>
              <a:rPr lang="en-GB" altLang="en-US" dirty="0">
                <a:solidFill>
                  <a:srgbClr val="002060"/>
                </a:solidFill>
                <a:hlinkClick r:id="rId5"/>
              </a:rPr>
              <a:t>www.topmarks.co.uk</a:t>
            </a:r>
            <a:r>
              <a:rPr lang="en-GB" altLang="en-US" dirty="0">
                <a:solidFill>
                  <a:srgbClr val="002060"/>
                </a:solidFill>
              </a:rPr>
              <a:t> -  A range of maths and English / Phonics games</a:t>
            </a:r>
          </a:p>
          <a:p>
            <a:endParaRPr lang="en-GB" dirty="0"/>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6"/>
          <a:stretch>
            <a:fillRect/>
          </a:stretch>
        </p:blipFill>
        <p:spPr>
          <a:xfrm>
            <a:off x="9960745" y="212753"/>
            <a:ext cx="1296144" cy="1296144"/>
          </a:xfrm>
          <a:prstGeom prst="rect">
            <a:avLst/>
          </a:prstGeom>
        </p:spPr>
      </p:pic>
    </p:spTree>
    <p:extLst>
      <p:ext uri="{BB962C8B-B14F-4D97-AF65-F5344CB8AC3E}">
        <p14:creationId xmlns:p14="http://schemas.microsoft.com/office/powerpoint/2010/main" val="2272153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Online safety</a:t>
            </a:r>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2"/>
          <a:stretch>
            <a:fillRect/>
          </a:stretch>
        </p:blipFill>
        <p:spPr>
          <a:xfrm>
            <a:off x="9960745" y="212753"/>
            <a:ext cx="1296144" cy="1296144"/>
          </a:xfrm>
          <a:prstGeom prst="rect">
            <a:avLst/>
          </a:prstGeom>
        </p:spPr>
      </p:pic>
      <p:sp>
        <p:nvSpPr>
          <p:cNvPr id="4" name="TextBox 2">
            <a:extLst>
              <a:ext uri="{FF2B5EF4-FFF2-40B4-BE49-F238E27FC236}">
                <a16:creationId xmlns:a16="http://schemas.microsoft.com/office/drawing/2014/main" id="{35B9BAD0-0A02-4C30-9692-0F29A0461A42}"/>
              </a:ext>
            </a:extLst>
          </p:cNvPr>
          <p:cNvSpPr txBox="1">
            <a:spLocks noGrp="1" noChangeArrowheads="1"/>
          </p:cNvSpPr>
          <p:nvPr>
            <p:ph idx="1"/>
          </p:nvPr>
        </p:nvSpPr>
        <p:spPr bwMode="auto">
          <a:xfrm>
            <a:off x="838200" y="1929384"/>
            <a:ext cx="10515600" cy="4756238"/>
          </a:xfrm>
          <a:prstGeom prst="rect">
            <a:avLst/>
          </a:prstGeom>
          <a:noFill/>
          <a:ln w="9525">
            <a:noFill/>
            <a:miter lim="800000"/>
            <a:headEnd/>
            <a:tailEnd/>
          </a:ln>
        </p:spPr>
        <p:txBody>
          <a:bodyPr wrap="square">
            <a:spAutoFit/>
          </a:bodyPr>
          <a:lstStyle/>
          <a:p>
            <a:pPr marL="0" indent="0">
              <a:buNone/>
            </a:pPr>
            <a:r>
              <a:rPr lang="en-GB" sz="1800" b="0" i="0" u="none" strike="noStrike" dirty="0">
                <a:solidFill>
                  <a:srgbClr val="000000"/>
                </a:solidFill>
                <a:effectLst/>
                <a:latin typeface="Gill Sans MT" panose="020B0502020104020203" pitchFamily="34" charset="0"/>
              </a:rPr>
              <a:t>Our children are growing up in a world which is becoming more and more dependent on and accustomed to the digital world. Technology is such a big part of our lives now; there’s no escaping it and there are many positives that we can gain from it so long as we can navigate it properly. This is why it is crucial that we help our children to learn how to safety participate!</a:t>
            </a:r>
          </a:p>
          <a:p>
            <a:pPr marL="0" indent="0">
              <a:buNone/>
            </a:pPr>
            <a:endParaRPr lang="en-GB" sz="1800" dirty="0">
              <a:solidFill>
                <a:srgbClr val="000000"/>
              </a:solidFill>
              <a:latin typeface="Gill Sans MT" panose="020B0502020104020203" pitchFamily="34" charset="0"/>
            </a:endParaRPr>
          </a:p>
          <a:p>
            <a:pPr marL="0" indent="0">
              <a:buNone/>
            </a:pPr>
            <a:r>
              <a:rPr lang="en-GB" sz="1800" b="0" i="0" u="none" strike="noStrike" dirty="0">
                <a:solidFill>
                  <a:srgbClr val="000000"/>
                </a:solidFill>
                <a:effectLst/>
                <a:latin typeface="Gill Sans MT" panose="020B0502020104020203" pitchFamily="34" charset="0"/>
              </a:rPr>
              <a:t>Think of online safety in the same way you would road safety, </a:t>
            </a:r>
          </a:p>
          <a:p>
            <a:pPr marL="0" indent="0">
              <a:buNone/>
            </a:pPr>
            <a:r>
              <a:rPr lang="en-GB" sz="1800" b="0" i="0" u="none" strike="noStrike" dirty="0">
                <a:solidFill>
                  <a:srgbClr val="000000"/>
                </a:solidFill>
                <a:effectLst/>
                <a:latin typeface="Gill Sans MT" panose="020B0502020104020203" pitchFamily="34" charset="0"/>
              </a:rPr>
              <a:t>we wouldn’t tell our children that they should never cross a road </a:t>
            </a:r>
          </a:p>
          <a:p>
            <a:pPr marL="0" indent="0">
              <a:buNone/>
            </a:pPr>
            <a:r>
              <a:rPr lang="en-GB" sz="1800" b="0" i="0" u="none" strike="noStrike" dirty="0">
                <a:solidFill>
                  <a:srgbClr val="000000"/>
                </a:solidFill>
                <a:effectLst/>
                <a:latin typeface="Gill Sans MT" panose="020B0502020104020203" pitchFamily="34" charset="0"/>
              </a:rPr>
              <a:t>or even go near a road but we teach them strategies: listen out for </a:t>
            </a:r>
          </a:p>
          <a:p>
            <a:pPr marL="0" indent="0">
              <a:buNone/>
            </a:pPr>
            <a:r>
              <a:rPr lang="en-GB" sz="1800" b="0" i="0" u="none" strike="noStrike" dirty="0">
                <a:solidFill>
                  <a:srgbClr val="000000"/>
                </a:solidFill>
                <a:effectLst/>
                <a:latin typeface="Gill Sans MT" panose="020B0502020104020203" pitchFamily="34" charset="0"/>
              </a:rPr>
              <a:t>vehicles, look both ways.  When they are tiny, children will be carried. </a:t>
            </a:r>
          </a:p>
          <a:p>
            <a:pPr marL="0" indent="0">
              <a:buNone/>
            </a:pPr>
            <a:r>
              <a:rPr lang="en-GB" sz="1800" b="0" i="0" u="none" strike="noStrike" dirty="0">
                <a:solidFill>
                  <a:srgbClr val="000000"/>
                </a:solidFill>
                <a:effectLst/>
                <a:latin typeface="Gill Sans MT" panose="020B0502020104020203" pitchFamily="34" charset="0"/>
              </a:rPr>
              <a:t>As they get older, they will hold a grown-up’s hand and eventually, </a:t>
            </a:r>
          </a:p>
          <a:p>
            <a:pPr marL="0" indent="0">
              <a:buNone/>
            </a:pPr>
            <a:r>
              <a:rPr lang="en-GB" sz="1800" b="0" i="0" u="none" strike="noStrike" dirty="0">
                <a:solidFill>
                  <a:srgbClr val="000000"/>
                </a:solidFill>
                <a:effectLst/>
                <a:latin typeface="Gill Sans MT" panose="020B0502020104020203" pitchFamily="34" charset="0"/>
              </a:rPr>
              <a:t>they will cross independently, assessing the risks and using the</a:t>
            </a:r>
          </a:p>
          <a:p>
            <a:pPr marL="0" indent="0">
              <a:buNone/>
            </a:pPr>
            <a:r>
              <a:rPr lang="en-GB" sz="1800" b="0" i="0" u="none" strike="noStrike" dirty="0">
                <a:solidFill>
                  <a:srgbClr val="000000"/>
                </a:solidFill>
                <a:effectLst/>
                <a:latin typeface="Gill Sans MT" panose="020B0502020104020203" pitchFamily="34" charset="0"/>
              </a:rPr>
              <a:t>strategies they’ve learned.</a:t>
            </a:r>
            <a:endParaRPr lang="en-GB" dirty="0"/>
          </a:p>
        </p:txBody>
      </p:sp>
      <p:pic>
        <p:nvPicPr>
          <p:cNvPr id="1026" name="Picture 2">
            <a:extLst>
              <a:ext uri="{FF2B5EF4-FFF2-40B4-BE49-F238E27FC236}">
                <a16:creationId xmlns:a16="http://schemas.microsoft.com/office/drawing/2014/main" id="{695B28BE-95F6-4E78-B615-AFF5C04EBD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2776" y="3613481"/>
            <a:ext cx="4142102" cy="2341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9818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Online safety</a:t>
            </a:r>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2"/>
          <a:stretch>
            <a:fillRect/>
          </a:stretch>
        </p:blipFill>
        <p:spPr>
          <a:xfrm>
            <a:off x="9960745" y="212753"/>
            <a:ext cx="1296144" cy="1296144"/>
          </a:xfrm>
          <a:prstGeom prst="rect">
            <a:avLst/>
          </a:prstGeom>
        </p:spPr>
      </p:pic>
      <p:sp>
        <p:nvSpPr>
          <p:cNvPr id="4" name="TextBox 2">
            <a:extLst>
              <a:ext uri="{FF2B5EF4-FFF2-40B4-BE49-F238E27FC236}">
                <a16:creationId xmlns:a16="http://schemas.microsoft.com/office/drawing/2014/main" id="{35B9BAD0-0A02-4C30-9692-0F29A0461A42}"/>
              </a:ext>
            </a:extLst>
          </p:cNvPr>
          <p:cNvSpPr txBox="1">
            <a:spLocks noGrp="1" noChangeArrowheads="1"/>
          </p:cNvSpPr>
          <p:nvPr>
            <p:ph idx="1"/>
          </p:nvPr>
        </p:nvSpPr>
        <p:spPr bwMode="auto">
          <a:xfrm>
            <a:off x="838200" y="1929384"/>
            <a:ext cx="10515600" cy="4652684"/>
          </a:xfrm>
          <a:prstGeom prst="rect">
            <a:avLst/>
          </a:prstGeom>
          <a:noFill/>
          <a:ln w="9525">
            <a:noFill/>
            <a:miter lim="800000"/>
            <a:headEnd/>
            <a:tailEnd/>
          </a:ln>
        </p:spPr>
        <p:txBody>
          <a:bodyPr wrap="square">
            <a:spAutoFit/>
          </a:bodyPr>
          <a:lstStyle/>
          <a:p>
            <a:pPr marL="0" indent="0" algn="l" rtl="0" fontAlgn="base">
              <a:buNone/>
            </a:pPr>
            <a:r>
              <a:rPr lang="en-GB" sz="1800" b="0" i="0" u="none" strike="noStrike" dirty="0">
                <a:solidFill>
                  <a:srgbClr val="000000"/>
                </a:solidFill>
                <a:effectLst/>
                <a:latin typeface="Gill Sans MT" panose="020B0502020104020203" pitchFamily="34" charset="0"/>
              </a:rPr>
              <a:t>The e-safety page on our school website (</a:t>
            </a:r>
            <a:r>
              <a:rPr lang="en-GB" sz="1800" b="0" i="0" u="sng" strike="noStrike" dirty="0">
                <a:solidFill>
                  <a:srgbClr val="0563C1"/>
                </a:solidFill>
                <a:effectLst/>
                <a:latin typeface="Aptos"/>
                <a:hlinkClick r:id="rId3"/>
              </a:rPr>
              <a:t>https://www.ethelbert-road.kent.sch.uk/e-safety/</a:t>
            </a:r>
            <a:r>
              <a:rPr lang="en-GB" sz="1800" b="0" i="0" u="none" strike="noStrike" dirty="0">
                <a:solidFill>
                  <a:srgbClr val="000000"/>
                </a:solidFill>
                <a:effectLst/>
                <a:latin typeface="Aptos"/>
              </a:rPr>
              <a:t>) d</a:t>
            </a:r>
            <a:r>
              <a:rPr lang="en-GB" sz="1800" b="0" i="0" u="none" strike="noStrike" dirty="0">
                <a:solidFill>
                  <a:srgbClr val="000000"/>
                </a:solidFill>
                <a:effectLst/>
                <a:latin typeface="Gill Sans MT" panose="020B0502020104020203" pitchFamily="34" charset="0"/>
              </a:rPr>
              <a:t>etails how we ensure we are keeping your children safe in school.</a:t>
            </a:r>
            <a:r>
              <a:rPr lang="en-US" sz="1800"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marL="0" indent="0" algn="l" rtl="0" fontAlgn="base">
              <a:buNone/>
            </a:pPr>
            <a:r>
              <a:rPr lang="en-GB" sz="1800" b="0" i="0" u="none" strike="noStrike" dirty="0">
                <a:solidFill>
                  <a:srgbClr val="000000"/>
                </a:solidFill>
                <a:effectLst/>
                <a:latin typeface="Gill Sans MT" panose="020B0502020104020203" pitchFamily="34" charset="0"/>
              </a:rPr>
              <a:t>However, there are many resources available to support parents with teaching online safety at home, including some useful resources that help with filtering and parental controls as well as advice on communication with your children about their online experiences.</a:t>
            </a:r>
            <a:r>
              <a:rPr lang="en-US" sz="1800" b="0" i="0" dirty="0">
                <a:solidFill>
                  <a:srgbClr val="000000"/>
                </a:solidFill>
                <a:effectLst/>
                <a:latin typeface="Gill Sans MT" panose="020B0502020104020203" pitchFamily="34" charset="0"/>
              </a:rPr>
              <a:t>​</a:t>
            </a:r>
          </a:p>
          <a:p>
            <a:pPr marL="0" indent="0" algn="l" rtl="0" fontAlgn="base">
              <a:buNone/>
            </a:pP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Aptos"/>
                <a:hlinkClick r:id="rId4"/>
              </a:rPr>
              <a:t>https://www.internetmatters.org/</a:t>
            </a:r>
            <a:r>
              <a:rPr lang="en-GB" sz="1800" b="0" i="0" dirty="0">
                <a:solidFill>
                  <a:srgbClr val="000000"/>
                </a:solidFill>
                <a:effectLst/>
                <a:latin typeface="Aptos"/>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5"/>
              </a:rPr>
              <a:t>https://www.ceopeducation.co.uk/parents/</a:t>
            </a:r>
            <a:r>
              <a:rPr lang="en-GB" sz="1800" b="0" i="0" u="none" strike="noStrike" dirty="0">
                <a:solidFill>
                  <a:srgbClr val="000000"/>
                </a:solidFill>
                <a:effectLst/>
                <a:latin typeface="Aptos"/>
              </a:rPr>
              <a:t> </a:t>
            </a:r>
            <a:r>
              <a:rPr lang="en-GB" sz="1800" b="0" i="0" dirty="0">
                <a:solidFill>
                  <a:srgbClr val="000000"/>
                </a:solidFill>
                <a:effectLst/>
                <a:latin typeface="Aptos"/>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6"/>
              </a:rPr>
              <a:t>https://www.nspcc.org.uk/keeping-children-safe/online-safety/talking-child-online-safety/</a:t>
            </a:r>
            <a:r>
              <a:rPr lang="en-GB" sz="1800"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7"/>
              </a:rPr>
              <a:t>https://saferinternet.org.uk/guide-and-resource/parents-and-carers</a:t>
            </a:r>
            <a:endParaRPr lang="en-GB" b="0" i="0" dirty="0">
              <a:solidFill>
                <a:srgbClr val="000000"/>
              </a:solidFill>
              <a:effectLst/>
              <a:latin typeface="Segoe UI" panose="020B0502040204020203" pitchFamily="34" charset="0"/>
            </a:endParaRPr>
          </a:p>
          <a:p>
            <a:pPr marL="0" indent="0">
              <a:buNone/>
            </a:pPr>
            <a:endParaRPr lang="en-GB" dirty="0"/>
          </a:p>
        </p:txBody>
      </p:sp>
    </p:spTree>
    <p:extLst>
      <p:ext uri="{BB962C8B-B14F-4D97-AF65-F5344CB8AC3E}">
        <p14:creationId xmlns:p14="http://schemas.microsoft.com/office/powerpoint/2010/main" val="33311210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7687-1BAC-41A1-A8CE-04B139D36300}"/>
              </a:ext>
            </a:extLst>
          </p:cNvPr>
          <p:cNvSpPr>
            <a:spLocks noGrp="1"/>
          </p:cNvSpPr>
          <p:nvPr>
            <p:ph type="title"/>
          </p:nvPr>
        </p:nvSpPr>
        <p:spPr/>
        <p:txBody>
          <a:bodyPr/>
          <a:lstStyle/>
          <a:p>
            <a:r>
              <a:rPr lang="en-GB" dirty="0"/>
              <a:t>Class Provision</a:t>
            </a:r>
          </a:p>
        </p:txBody>
      </p:sp>
      <p:sp>
        <p:nvSpPr>
          <p:cNvPr id="6" name="TextBox 5">
            <a:extLst>
              <a:ext uri="{FF2B5EF4-FFF2-40B4-BE49-F238E27FC236}">
                <a16:creationId xmlns:a16="http://schemas.microsoft.com/office/drawing/2014/main" id="{1EDD912D-603B-4E78-BC6D-F94E903DD158}"/>
              </a:ext>
            </a:extLst>
          </p:cNvPr>
          <p:cNvSpPr txBox="1"/>
          <p:nvPr/>
        </p:nvSpPr>
        <p:spPr>
          <a:xfrm>
            <a:off x="885825" y="3514725"/>
            <a:ext cx="10420350" cy="2308324"/>
          </a:xfrm>
          <a:prstGeom prst="rect">
            <a:avLst/>
          </a:prstGeom>
          <a:noFill/>
        </p:spPr>
        <p:txBody>
          <a:bodyPr wrap="square" rtlCol="0">
            <a:spAutoFit/>
          </a:bodyPr>
          <a:lstStyle/>
          <a:p>
            <a:r>
              <a:rPr lang="en-GB" sz="3600" dirty="0"/>
              <a:t>We are spending the first few weeks of term getting to know your children and assessing whether they need targeted support in the areas of reading, writing, maths, speech or social skills. If your child has been chosen to have provision in these areas, I will be sharing this document with you and explaining how this will take place. </a:t>
            </a:r>
          </a:p>
        </p:txBody>
      </p:sp>
      <p:pic>
        <p:nvPicPr>
          <p:cNvPr id="7" name="Content Placeholder 6">
            <a:extLst>
              <a:ext uri="{FF2B5EF4-FFF2-40B4-BE49-F238E27FC236}">
                <a16:creationId xmlns:a16="http://schemas.microsoft.com/office/drawing/2014/main" id="{69C85A92-4808-4C7C-B8A2-725D8E97C856}"/>
              </a:ext>
            </a:extLst>
          </p:cNvPr>
          <p:cNvPicPr>
            <a:picLocks noGrp="1" noChangeAspect="1"/>
          </p:cNvPicPr>
          <p:nvPr>
            <p:ph idx="1"/>
          </p:nvPr>
        </p:nvPicPr>
        <p:blipFill>
          <a:blip r:embed="rId2"/>
          <a:stretch>
            <a:fillRect/>
          </a:stretch>
        </p:blipFill>
        <p:spPr>
          <a:xfrm>
            <a:off x="838200" y="2130997"/>
            <a:ext cx="10515600" cy="1078711"/>
          </a:xfrm>
          <a:prstGeom prst="rect">
            <a:avLst/>
          </a:prstGeom>
        </p:spPr>
      </p:pic>
    </p:spTree>
    <p:extLst>
      <p:ext uri="{BB962C8B-B14F-4D97-AF65-F5344CB8AC3E}">
        <p14:creationId xmlns:p14="http://schemas.microsoft.com/office/powerpoint/2010/main" val="1917242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7687-1BAC-41A1-A8CE-04B139D36300}"/>
              </a:ext>
            </a:extLst>
          </p:cNvPr>
          <p:cNvSpPr>
            <a:spLocks noGrp="1"/>
          </p:cNvSpPr>
          <p:nvPr>
            <p:ph type="title"/>
          </p:nvPr>
        </p:nvSpPr>
        <p:spPr/>
        <p:txBody>
          <a:bodyPr/>
          <a:lstStyle/>
          <a:p>
            <a:r>
              <a:rPr lang="en-GB" dirty="0"/>
              <a:t>SEND</a:t>
            </a:r>
          </a:p>
        </p:txBody>
      </p:sp>
      <p:sp>
        <p:nvSpPr>
          <p:cNvPr id="6" name="TextBox 5">
            <a:extLst>
              <a:ext uri="{FF2B5EF4-FFF2-40B4-BE49-F238E27FC236}">
                <a16:creationId xmlns:a16="http://schemas.microsoft.com/office/drawing/2014/main" id="{1EDD912D-603B-4E78-BC6D-F94E903DD158}"/>
              </a:ext>
            </a:extLst>
          </p:cNvPr>
          <p:cNvSpPr txBox="1"/>
          <p:nvPr/>
        </p:nvSpPr>
        <p:spPr>
          <a:xfrm>
            <a:off x="885825" y="1890127"/>
            <a:ext cx="10420350" cy="5386090"/>
          </a:xfrm>
          <a:prstGeom prst="rect">
            <a:avLst/>
          </a:prstGeom>
          <a:noFill/>
        </p:spPr>
        <p:txBody>
          <a:bodyPr wrap="square" rtlCol="0">
            <a:spAutoFit/>
          </a:bodyPr>
          <a:lstStyle/>
          <a:p>
            <a:pPr>
              <a:buFont typeface="Wingdings 3" panose="05040102010807070707" pitchFamily="18" charset="2"/>
              <a:buNone/>
            </a:pPr>
            <a:r>
              <a:rPr lang="en-GB" altLang="en-US" sz="2800" dirty="0"/>
              <a:t>SEND stands for Special Educational Needs and Disability. Our </a:t>
            </a:r>
            <a:r>
              <a:rPr lang="en-GB" altLang="en-US" sz="2800" dirty="0" err="1"/>
              <a:t>SENCo</a:t>
            </a:r>
            <a:r>
              <a:rPr lang="en-GB" altLang="en-US" sz="2800" dirty="0"/>
              <a:t> (SEN Co-Ordinator) is Mrs </a:t>
            </a:r>
            <a:r>
              <a:rPr lang="en-GB" altLang="en-US" sz="2800" dirty="0" err="1"/>
              <a:t>Vitiello</a:t>
            </a:r>
            <a:r>
              <a:rPr lang="en-GB" altLang="en-US" sz="2800" dirty="0"/>
              <a:t>. </a:t>
            </a:r>
          </a:p>
          <a:p>
            <a:pPr>
              <a:buFont typeface="Wingdings 3" panose="05040102010807070707" pitchFamily="18" charset="2"/>
              <a:buNone/>
            </a:pPr>
            <a:r>
              <a:rPr lang="en-GB" altLang="en-US" sz="2800" dirty="0"/>
              <a:t>At Ethelbert Road, we constantly monitor the progress and attainment of all pupils. Most pupils make good progress on their learning journey from EYFS to year 6 through our high-quality day to day teaching and our normal provision, following the Mainstream Core Standards (a framework to support pupils with SEND).</a:t>
            </a:r>
          </a:p>
          <a:p>
            <a:pPr>
              <a:buFont typeface="Wingdings 3" panose="05040102010807070707" pitchFamily="18" charset="2"/>
              <a:buNone/>
            </a:pPr>
            <a:r>
              <a:rPr lang="en-GB" altLang="en-US" sz="2800" b="1" u="sng" dirty="0"/>
              <a:t>Most</a:t>
            </a:r>
            <a:r>
              <a:rPr lang="en-GB" altLang="en-US" sz="2800" dirty="0"/>
              <a:t> children need some level of targeted support whilst at school and you will be informed and kept updated if this is the case for your child.</a:t>
            </a:r>
          </a:p>
          <a:p>
            <a:pPr>
              <a:buFont typeface="Wingdings 3" panose="05040102010807070707" pitchFamily="18" charset="2"/>
              <a:buNone/>
            </a:pPr>
            <a:r>
              <a:rPr lang="en-GB" altLang="en-US" sz="2800" dirty="0"/>
              <a:t>If you have concerns about your child and wish to discuss this further, please speak to me and we can arrange a meeting (if you wish). I will consult with Mrs </a:t>
            </a:r>
            <a:r>
              <a:rPr lang="en-GB" altLang="en-US" sz="2800" dirty="0" err="1"/>
              <a:t>Vitiello</a:t>
            </a:r>
            <a:r>
              <a:rPr lang="en-GB" altLang="en-US" sz="2800" dirty="0"/>
              <a:t> and we will arrange further meetings where appropriate. </a:t>
            </a:r>
          </a:p>
          <a:p>
            <a:pPr>
              <a:buFont typeface="Wingdings 3" panose="05040102010807070707" pitchFamily="18" charset="2"/>
              <a:buNone/>
            </a:pPr>
            <a:r>
              <a:rPr lang="en-GB" altLang="en-US" sz="2800" dirty="0"/>
              <a:t>If your child has a Special Educational Need they will be placed on the SEN register after a discussion with parents/ carers. </a:t>
            </a:r>
          </a:p>
          <a:p>
            <a:pPr>
              <a:buFont typeface="Wingdings 3" panose="05040102010807070707" pitchFamily="18" charset="2"/>
              <a:buNone/>
            </a:pPr>
            <a:r>
              <a:rPr lang="en-GB" altLang="en-US" sz="2800" dirty="0"/>
              <a:t>For more information about our SEN provision, including the Mainstream Core Standards and relevant policies, visit our website on </a:t>
            </a:r>
            <a:r>
              <a:rPr lang="en-GB" altLang="en-US" sz="2800" dirty="0">
                <a:hlinkClick r:id="rId2"/>
              </a:rPr>
              <a:t>https://www.ethelbert-road.kent.sch.uk/special-educational-needs-and-disability/</a:t>
            </a:r>
            <a:r>
              <a:rPr lang="en-GB" altLang="en-US" sz="2800" dirty="0"/>
              <a:t>.</a:t>
            </a:r>
          </a:p>
          <a:p>
            <a:endParaRPr lang="en-GB" sz="3600" dirty="0"/>
          </a:p>
        </p:txBody>
      </p:sp>
    </p:spTree>
    <p:extLst>
      <p:ext uri="{BB962C8B-B14F-4D97-AF65-F5344CB8AC3E}">
        <p14:creationId xmlns:p14="http://schemas.microsoft.com/office/powerpoint/2010/main" val="24296612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E246F-C4A4-43EB-AF6E-F64683A1EA57}"/>
              </a:ext>
            </a:extLst>
          </p:cNvPr>
          <p:cNvSpPr>
            <a:spLocks noGrp="1"/>
          </p:cNvSpPr>
          <p:nvPr>
            <p:ph type="title"/>
          </p:nvPr>
        </p:nvSpPr>
        <p:spPr>
          <a:xfrm>
            <a:off x="838200" y="383055"/>
            <a:ext cx="10515600" cy="1325563"/>
          </a:xfrm>
        </p:spPr>
        <p:txBody>
          <a:bodyPr/>
          <a:lstStyle/>
          <a:p>
            <a:r>
              <a:rPr lang="en-GB" dirty="0"/>
              <a:t>Can you help us?</a:t>
            </a:r>
          </a:p>
        </p:txBody>
      </p:sp>
      <p:sp>
        <p:nvSpPr>
          <p:cNvPr id="3" name="Rectangle 2">
            <a:extLst>
              <a:ext uri="{FF2B5EF4-FFF2-40B4-BE49-F238E27FC236}">
                <a16:creationId xmlns:a16="http://schemas.microsoft.com/office/drawing/2014/main" id="{7B5CCF0B-F185-48A7-A71C-0DB296BE413D}"/>
              </a:ext>
            </a:extLst>
          </p:cNvPr>
          <p:cNvSpPr/>
          <p:nvPr/>
        </p:nvSpPr>
        <p:spPr>
          <a:xfrm>
            <a:off x="995082" y="2426331"/>
            <a:ext cx="9861177" cy="4031873"/>
          </a:xfrm>
          <a:prstGeom prst="rect">
            <a:avLst/>
          </a:prstGeom>
        </p:spPr>
        <p:txBody>
          <a:bodyPr wrap="square">
            <a:spAutoFit/>
          </a:bodyPr>
          <a:lstStyle/>
          <a:p>
            <a:r>
              <a:rPr lang="en-GB" sz="3200" dirty="0"/>
              <a:t>Do you have any talents you can share with us or any expertise our children could learn from?</a:t>
            </a:r>
          </a:p>
          <a:p>
            <a:endParaRPr lang="en-GB" sz="3200" dirty="0"/>
          </a:p>
          <a:p>
            <a:r>
              <a:rPr lang="en-GB" sz="3200" dirty="0"/>
              <a:t>Do you have any time where you could help out by being a volunteer reader, be part of the school fundraising groups or support in any other way?</a:t>
            </a:r>
          </a:p>
          <a:p>
            <a:endParaRPr lang="en-GB" sz="3200" dirty="0"/>
          </a:p>
          <a:p>
            <a:r>
              <a:rPr lang="en-GB" sz="3200" dirty="0"/>
              <a:t>Throughout the year we will need volunteers for school trips and our gym sessions during Term 6.</a:t>
            </a:r>
          </a:p>
          <a:p>
            <a:endParaRPr lang="en-GB" sz="3200" dirty="0"/>
          </a:p>
          <a:p>
            <a:r>
              <a:rPr lang="en-GB" sz="3200" dirty="0"/>
              <a:t>Please let me know if you can help out in any way!</a:t>
            </a:r>
          </a:p>
        </p:txBody>
      </p:sp>
    </p:spTree>
    <p:extLst>
      <p:ext uri="{BB962C8B-B14F-4D97-AF65-F5344CB8AC3E}">
        <p14:creationId xmlns:p14="http://schemas.microsoft.com/office/powerpoint/2010/main" val="36192550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160A-A63F-4DEC-B842-DF912973D0CC}"/>
              </a:ext>
            </a:extLst>
          </p:cNvPr>
          <p:cNvSpPr>
            <a:spLocks noGrp="1"/>
          </p:cNvSpPr>
          <p:nvPr>
            <p:ph type="title"/>
          </p:nvPr>
        </p:nvSpPr>
        <p:spPr/>
        <p:txBody>
          <a:bodyPr/>
          <a:lstStyle/>
          <a:p>
            <a:br>
              <a:rPr lang="en-GB" dirty="0"/>
            </a:br>
            <a:r>
              <a:rPr lang="en-GB" dirty="0"/>
              <a:t>Any Questions?</a:t>
            </a:r>
          </a:p>
        </p:txBody>
      </p:sp>
      <p:sp>
        <p:nvSpPr>
          <p:cNvPr id="3" name="Text Placeholder 2">
            <a:extLst>
              <a:ext uri="{FF2B5EF4-FFF2-40B4-BE49-F238E27FC236}">
                <a16:creationId xmlns:a16="http://schemas.microsoft.com/office/drawing/2014/main" id="{B487013F-BC8A-4AFE-90BE-EA98808876BB}"/>
              </a:ext>
            </a:extLst>
          </p:cNvPr>
          <p:cNvSpPr>
            <a:spLocks noGrp="1"/>
          </p:cNvSpPr>
          <p:nvPr>
            <p:ph type="body" idx="1"/>
          </p:nvPr>
        </p:nvSpPr>
        <p:spPr>
          <a:xfrm>
            <a:off x="838200" y="784681"/>
            <a:ext cx="10515600" cy="1124712"/>
          </a:xfrm>
        </p:spPr>
        <p:txBody>
          <a:bodyPr>
            <a:normAutofit/>
          </a:bodyPr>
          <a:lstStyle/>
          <a:p>
            <a:endParaRPr lang="en-GB" sz="4800" b="1" dirty="0">
              <a:solidFill>
                <a:schemeClr val="tx1"/>
              </a:solidFill>
            </a:endParaRPr>
          </a:p>
        </p:txBody>
      </p:sp>
    </p:spTree>
    <p:extLst>
      <p:ext uri="{BB962C8B-B14F-4D97-AF65-F5344CB8AC3E}">
        <p14:creationId xmlns:p14="http://schemas.microsoft.com/office/powerpoint/2010/main" val="15784924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5E95C-BA9C-4455-9E34-A32A4FA26D9A}"/>
              </a:ext>
            </a:extLst>
          </p:cNvPr>
          <p:cNvSpPr>
            <a:spLocks noGrp="1"/>
          </p:cNvSpPr>
          <p:nvPr>
            <p:ph type="title"/>
          </p:nvPr>
        </p:nvSpPr>
        <p:spPr>
          <a:xfrm>
            <a:off x="179695" y="513564"/>
            <a:ext cx="11832609" cy="5286735"/>
          </a:xfrm>
        </p:spPr>
        <p:txBody>
          <a:bodyPr>
            <a:normAutofit/>
          </a:bodyPr>
          <a:lstStyle/>
          <a:p>
            <a:r>
              <a:rPr lang="en-GB" dirty="0"/>
              <a:t>THANK YOU FOR ATTENDING</a:t>
            </a:r>
            <a:br>
              <a:rPr lang="en-GB" dirty="0"/>
            </a:br>
            <a:r>
              <a:rPr lang="en-GB" sz="6700" dirty="0">
                <a:latin typeface="Arial" panose="020B0604020202020204" pitchFamily="34" charset="0"/>
                <a:cs typeface="Arial" panose="020B0604020202020204" pitchFamily="34" charset="0"/>
              </a:rPr>
              <a:t>We are looking forward to an amazing school year </a:t>
            </a:r>
            <a:r>
              <a:rPr lang="en-GB" sz="6700" dirty="0">
                <a:latin typeface="Arial" panose="020B0604020202020204" pitchFamily="34" charset="0"/>
                <a:cs typeface="Arial" panose="020B0604020202020204" pitchFamily="34" charset="0"/>
                <a:sym typeface="Wingdings" panose="05000000000000000000" pitchFamily="2" charset="2"/>
              </a:rPr>
              <a:t> </a:t>
            </a:r>
            <a:endParaRPr lang="en-GB" sz="6700" dirty="0"/>
          </a:p>
        </p:txBody>
      </p:sp>
    </p:spTree>
    <p:extLst>
      <p:ext uri="{BB962C8B-B14F-4D97-AF65-F5344CB8AC3E}">
        <p14:creationId xmlns:p14="http://schemas.microsoft.com/office/powerpoint/2010/main" val="675417556"/>
      </p:ext>
    </p:extLst>
  </p:cSld>
  <p:clrMapOvr>
    <a:masterClrMapping/>
  </p:clrMapOvr>
</p:sld>
</file>

<file path=ppt/theme/theme1.xml><?xml version="1.0" encoding="utf-8"?>
<a:theme xmlns:a="http://schemas.openxmlformats.org/drawingml/2006/main" name="SketchyVTI">
  <a:themeElements>
    <a:clrScheme name="AnalogousFromRegularSeedLeftStep">
      <a:dk1>
        <a:srgbClr val="000000"/>
      </a:dk1>
      <a:lt1>
        <a:srgbClr val="FFFFFF"/>
      </a:lt1>
      <a:dk2>
        <a:srgbClr val="413A24"/>
      </a:dk2>
      <a:lt2>
        <a:srgbClr val="E6E7EC"/>
      </a:lt2>
      <a:accent1>
        <a:srgbClr val="B79F42"/>
      </a:accent1>
      <a:accent2>
        <a:srgbClr val="B66736"/>
      </a:accent2>
      <a:accent3>
        <a:srgbClr val="C8484D"/>
      </a:accent3>
      <a:accent4>
        <a:srgbClr val="B63670"/>
      </a:accent4>
      <a:accent5>
        <a:srgbClr val="C848B7"/>
      </a:accent5>
      <a:accent6>
        <a:srgbClr val="9740B9"/>
      </a:accent6>
      <a:hlink>
        <a:srgbClr val="6D80CE"/>
      </a:hlink>
      <a:folHlink>
        <a:srgbClr val="848484"/>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4075</TotalTime>
  <Words>3257</Words>
  <Application>Microsoft Office PowerPoint</Application>
  <PresentationFormat>Widescreen</PresentationFormat>
  <Paragraphs>242</Paragraphs>
  <Slides>38</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38</vt:i4>
      </vt:variant>
    </vt:vector>
  </HeadingPairs>
  <TitlesOfParts>
    <vt:vector size="51" baseType="lpstr">
      <vt:lpstr>Agency FB</vt:lpstr>
      <vt:lpstr>Aptos</vt:lpstr>
      <vt:lpstr>Arial</vt:lpstr>
      <vt:lpstr>Bahnschrift Light</vt:lpstr>
      <vt:lpstr>Calibri</vt:lpstr>
      <vt:lpstr>Gill Sans MT</vt:lpstr>
      <vt:lpstr>Segoe UI</vt:lpstr>
      <vt:lpstr>The Hand Bold</vt:lpstr>
      <vt:lpstr>The Serif Hand Black</vt:lpstr>
      <vt:lpstr>Trebuchet MS</vt:lpstr>
      <vt:lpstr>Verdana</vt:lpstr>
      <vt:lpstr>Wingdings 3</vt:lpstr>
      <vt:lpstr>SketchyVTI</vt:lpstr>
      <vt:lpstr>PowerPoint Presentation</vt:lpstr>
      <vt:lpstr>The purple class team </vt:lpstr>
      <vt:lpstr>Meet Our Governors</vt:lpstr>
      <vt:lpstr>Safeguarding</vt:lpstr>
      <vt:lpstr>The Year 1 Curriculum</vt:lpstr>
      <vt:lpstr>Contacts</vt:lpstr>
      <vt:lpstr>Website</vt:lpstr>
      <vt:lpstr>PowerPoint Presentation</vt:lpstr>
      <vt:lpstr>PowerPoint Presentation</vt:lpstr>
      <vt:lpstr>PowerPoint Presentation</vt:lpstr>
      <vt:lpstr>Recognition board, House Points &amp;  Celebration assembly</vt:lpstr>
      <vt:lpstr>Introducing Marty and smARTY</vt:lpstr>
      <vt:lpstr>PowerPoint Presentation</vt:lpstr>
      <vt:lpstr>PowerPoint Presentation</vt:lpstr>
      <vt:lpstr>ROCKET PHONICS </vt:lpstr>
      <vt:lpstr>Reading </vt:lpstr>
      <vt:lpstr>PowerPoint Presentation</vt:lpstr>
      <vt:lpstr>PowerPoint Presentation</vt:lpstr>
      <vt:lpstr>PowerPoint Presentation</vt:lpstr>
      <vt:lpstr>Supporting your child to read</vt:lpstr>
      <vt:lpstr>Top tips for helping your child to read</vt:lpstr>
      <vt:lpstr>HANDWRITING</vt:lpstr>
      <vt:lpstr>Easy ways to support writing at home</vt:lpstr>
      <vt:lpstr>Easy ways to support writing at home</vt:lpstr>
      <vt:lpstr>Maths</vt:lpstr>
      <vt:lpstr>PSHE</vt:lpstr>
      <vt:lpstr>P.E.</vt:lpstr>
      <vt:lpstr>Uniform</vt:lpstr>
      <vt:lpstr>Water bottles &amp; fruit/veg</vt:lpstr>
      <vt:lpstr>homework</vt:lpstr>
      <vt:lpstr>Useful websites</vt:lpstr>
      <vt:lpstr>Online safety</vt:lpstr>
      <vt:lpstr>Online safety</vt:lpstr>
      <vt:lpstr>Class Provision</vt:lpstr>
      <vt:lpstr>SEND</vt:lpstr>
      <vt:lpstr>Can you help us?</vt:lpstr>
      <vt:lpstr> Any Questions?</vt:lpstr>
      <vt:lpstr>THANK YOU FOR ATTENDING We are looking forward to an amazing school year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Haylor</dc:creator>
  <cp:lastModifiedBy>Miss C Clark</cp:lastModifiedBy>
  <cp:revision>46</cp:revision>
  <dcterms:created xsi:type="dcterms:W3CDTF">2020-09-20T09:22:20Z</dcterms:created>
  <dcterms:modified xsi:type="dcterms:W3CDTF">2025-09-15T11:57:10Z</dcterms:modified>
</cp:coreProperties>
</file>