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handoutMasterIdLst>
    <p:handoutMasterId r:id="rId20"/>
  </p:handoutMasterIdLst>
  <p:sldIdLst>
    <p:sldId id="256" r:id="rId2"/>
    <p:sldId id="282" r:id="rId3"/>
    <p:sldId id="287" r:id="rId4"/>
    <p:sldId id="278" r:id="rId5"/>
    <p:sldId id="271" r:id="rId6"/>
    <p:sldId id="279" r:id="rId7"/>
    <p:sldId id="285" r:id="rId8"/>
    <p:sldId id="277" r:id="rId9"/>
    <p:sldId id="275" r:id="rId10"/>
    <p:sldId id="267" r:id="rId11"/>
    <p:sldId id="281" r:id="rId12"/>
    <p:sldId id="284" r:id="rId13"/>
    <p:sldId id="289" r:id="rId14"/>
    <p:sldId id="268" r:id="rId15"/>
    <p:sldId id="272" r:id="rId16"/>
    <p:sldId id="286" r:id="rId17"/>
    <p:sldId id="288" r:id="rId18"/>
    <p:sldId id="283" r:id="rId19"/>
  </p:sldIdLst>
  <p:sldSz cx="9144000" cy="6858000" type="screen4x3"/>
  <p:notesSz cx="6797675" cy="98742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1838" autoAdjust="0"/>
    <p:restoredTop sz="94660"/>
  </p:normalViewPr>
  <p:slideViewPr>
    <p:cSldViewPr>
      <p:cViewPr varScale="1">
        <p:scale>
          <a:sx n="107" d="100"/>
          <a:sy n="107" d="100"/>
        </p:scale>
        <p:origin x="1950" y="10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3713"/>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49688" y="0"/>
            <a:ext cx="2946400" cy="493713"/>
          </a:xfrm>
          <a:prstGeom prst="rect">
            <a:avLst/>
          </a:prstGeom>
        </p:spPr>
        <p:txBody>
          <a:bodyPr vert="horz" lIns="91440" tIns="45720" rIns="91440" bIns="45720" rtlCol="0"/>
          <a:lstStyle>
            <a:lvl1pPr algn="r">
              <a:defRPr sz="1200"/>
            </a:lvl1pPr>
          </a:lstStyle>
          <a:p>
            <a:fld id="{231014ED-78C1-405A-8EDE-AF5604170476}" type="datetimeFigureOut">
              <a:rPr lang="en-GB" smtClean="0"/>
              <a:t>05/06/2026</a:t>
            </a:fld>
            <a:endParaRPr lang="en-GB"/>
          </a:p>
        </p:txBody>
      </p:sp>
      <p:sp>
        <p:nvSpPr>
          <p:cNvPr id="4" name="Footer Placeholder 3"/>
          <p:cNvSpPr>
            <a:spLocks noGrp="1"/>
          </p:cNvSpPr>
          <p:nvPr>
            <p:ph type="ftr" sz="quarter" idx="2"/>
          </p:nvPr>
        </p:nvSpPr>
        <p:spPr>
          <a:xfrm>
            <a:off x="0" y="9378950"/>
            <a:ext cx="2946400" cy="49371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49688" y="9378950"/>
            <a:ext cx="2946400" cy="493713"/>
          </a:xfrm>
          <a:prstGeom prst="rect">
            <a:avLst/>
          </a:prstGeom>
        </p:spPr>
        <p:txBody>
          <a:bodyPr vert="horz" lIns="91440" tIns="45720" rIns="91440" bIns="45720" rtlCol="0" anchor="b"/>
          <a:lstStyle>
            <a:lvl1pPr algn="r">
              <a:defRPr sz="1200"/>
            </a:lvl1pPr>
          </a:lstStyle>
          <a:p>
            <a:fld id="{FE505EBB-D1AE-4F55-A82A-58AB0ECFCDFE}" type="slidenum">
              <a:rPr lang="en-GB" smtClean="0"/>
              <a:t>‹#›</a:t>
            </a:fld>
            <a:endParaRPr lang="en-GB"/>
          </a:p>
        </p:txBody>
      </p:sp>
    </p:spTree>
    <p:extLst>
      <p:ext uri="{BB962C8B-B14F-4D97-AF65-F5344CB8AC3E}">
        <p14:creationId xmlns:p14="http://schemas.microsoft.com/office/powerpoint/2010/main" val="2620117216"/>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itle 7"/>
          <p:cNvSpPr>
            <a:spLocks noGrp="1"/>
          </p:cNvSpPr>
          <p:nvPr>
            <p:ph type="ctrTitle"/>
          </p:nvPr>
        </p:nvSpPr>
        <p:spPr>
          <a:xfrm>
            <a:off x="422030" y="1371600"/>
            <a:ext cx="8229600" cy="1828800"/>
          </a:xfrm>
        </p:spPr>
        <p:txBody>
          <a:bodyPr vert="horz" lIns="45720" tIns="0" rIns="45720" bIns="0" anchor="b">
            <a:normAutofit/>
            <a:scene3d>
              <a:camera prst="orthographicFront"/>
              <a:lightRig rig="soft" dir="t">
                <a:rot lat="0" lon="0" rev="17220000"/>
              </a:lightRig>
            </a:scene3d>
            <a:sp3d prstMaterial="softEdge">
              <a:bevelT w="38100" h="38100"/>
            </a:sp3d>
          </a:bodyPr>
          <a:lstStyle>
            <a:lvl1pPr>
              <a:defRPr sz="4800" b="1"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defRPr>
            </a:lvl1pPr>
          </a:lstStyle>
          <a:p>
            <a:r>
              <a:rPr kumimoji="0" lang="en-US"/>
              <a:t>Click to edit Master title style</a:t>
            </a:r>
          </a:p>
        </p:txBody>
      </p:sp>
      <p:sp>
        <p:nvSpPr>
          <p:cNvPr id="28" name="Date Placeholder 27"/>
          <p:cNvSpPr>
            <a:spLocks noGrp="1"/>
          </p:cNvSpPr>
          <p:nvPr>
            <p:ph type="dt" sz="half" idx="10"/>
          </p:nvPr>
        </p:nvSpPr>
        <p:spPr/>
        <p:txBody>
          <a:bodyPr/>
          <a:lstStyle/>
          <a:p>
            <a:fld id="{BDB5B3CF-6DF7-4D9C-9894-E4E8819453D8}" type="datetimeFigureOut">
              <a:rPr lang="en-GB" smtClean="0"/>
              <a:t>05/06/2026</a:t>
            </a:fld>
            <a:endParaRPr lang="en-GB"/>
          </a:p>
        </p:txBody>
      </p:sp>
      <p:sp>
        <p:nvSpPr>
          <p:cNvPr id="17" name="Footer Placeholder 16"/>
          <p:cNvSpPr>
            <a:spLocks noGrp="1"/>
          </p:cNvSpPr>
          <p:nvPr>
            <p:ph type="ftr" sz="quarter" idx="11"/>
          </p:nvPr>
        </p:nvSpPr>
        <p:spPr/>
        <p:txBody>
          <a:bodyPr/>
          <a:lstStyle/>
          <a:p>
            <a:endParaRPr lang="en-GB"/>
          </a:p>
        </p:txBody>
      </p:sp>
      <p:sp>
        <p:nvSpPr>
          <p:cNvPr id="29" name="Slide Number Placeholder 28"/>
          <p:cNvSpPr>
            <a:spLocks noGrp="1"/>
          </p:cNvSpPr>
          <p:nvPr>
            <p:ph type="sldNum" sz="quarter" idx="12"/>
          </p:nvPr>
        </p:nvSpPr>
        <p:spPr/>
        <p:txBody>
          <a:bodyPr/>
          <a:lstStyle/>
          <a:p>
            <a:fld id="{6D4E377C-B4C7-4720-B248-403AE746AC2F}" type="slidenum">
              <a:rPr lang="en-GB" smtClean="0"/>
              <a:t>‹#›</a:t>
            </a:fld>
            <a:endParaRPr lang="en-GB"/>
          </a:p>
        </p:txBody>
      </p:sp>
      <p:sp>
        <p:nvSpPr>
          <p:cNvPr id="9" name="Subtitle 8"/>
          <p:cNvSpPr>
            <a:spLocks noGrp="1"/>
          </p:cNvSpPr>
          <p:nvPr>
            <p:ph type="subTitle" idx="1"/>
          </p:nvPr>
        </p:nvSpPr>
        <p:spPr>
          <a:xfrm>
            <a:off x="1371600" y="3331698"/>
            <a:ext cx="6400800" cy="1752600"/>
          </a:xfrm>
        </p:spPr>
        <p:txBody>
          <a:bodyPr/>
          <a:lstStyle>
            <a:lvl1pPr marL="0" indent="0" algn="ct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DB5B3CF-6DF7-4D9C-9894-E4E8819453D8}" type="datetimeFigureOut">
              <a:rPr lang="en-GB" smtClean="0"/>
              <a:t>05/06/2026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4E377C-B4C7-4720-B248-403AE746AC2F}"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600200" y="609600"/>
            <a:ext cx="7086600" cy="1828800"/>
          </a:xfrm>
        </p:spPr>
        <p:txBody>
          <a:bodyPr vert="horz" bIns="0" anchor="b">
            <a:noAutofit/>
            <a:scene3d>
              <a:camera prst="orthographicFront"/>
              <a:lightRig rig="soft" dir="t">
                <a:rot lat="0" lon="0" rev="17220000"/>
              </a:lightRig>
            </a:scene3d>
            <a:sp3d prstMaterial="softEdge">
              <a:bevelT w="38100" h="38100"/>
              <a:contourClr>
                <a:schemeClr val="tx2">
                  <a:shade val="50000"/>
                </a:schemeClr>
              </a:contourClr>
            </a:sp3d>
          </a:bodyPr>
          <a:lstStyle>
            <a:lvl1pPr algn="l" rtl="0">
              <a:spcBef>
                <a:spcPct val="0"/>
              </a:spcBef>
              <a:buNone/>
              <a:defRPr sz="4800" b="1" cap="none" baseline="0">
                <a:ln w="6350">
                  <a:noFill/>
                </a:ln>
                <a:solidFill>
                  <a:schemeClr val="accent1">
                    <a:tint val="90000"/>
                    <a:satMod val="120000"/>
                  </a:schemeClr>
                </a:solidFill>
                <a:effectLst>
                  <a:outerShdw blurRad="114300" dist="101600" dir="2700000" algn="tl" rotWithShape="0">
                    <a:srgbClr val="000000">
                      <a:alpha val="40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1600200" y="2507786"/>
            <a:ext cx="7086600" cy="1509712"/>
          </a:xfrm>
        </p:spPr>
        <p:txBody>
          <a:bodyPr anchor="t"/>
          <a:lstStyle>
            <a:lvl1pPr marL="73152" indent="0" algn="l">
              <a:buNone/>
              <a:defRPr sz="20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fld id="{BDB5B3CF-6DF7-4D9C-9894-E4E8819453D8}" type="datetimeFigureOut">
              <a:rPr lang="en-GB" smtClean="0"/>
              <a:t>05/06/2026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a:xfrm>
            <a:off x="7924800" y="6416675"/>
            <a:ext cx="762000" cy="365125"/>
          </a:xfrm>
        </p:spPr>
        <p:txBody>
          <a:bodyPr/>
          <a:lstStyle/>
          <a:p>
            <a:fld id="{6D4E377C-B4C7-4720-B248-403AE746AC2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600200"/>
            <a:ext cx="4038600" cy="4525963"/>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BDB5B3CF-6DF7-4D9C-9894-E4E8819453D8}" type="datetimeFigureOut">
              <a:rPr lang="en-GB" smtClean="0"/>
              <a:t>05/06/2026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4E377C-B4C7-4720-B248-403AE746AC2F}" type="slidenum">
              <a:rPr lang="en-GB" smtClean="0"/>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lstStyle>
          <a:p>
            <a:r>
              <a:rPr kumimoji="0" lang="en-US"/>
              <a:t>Click to edit Master title style</a:t>
            </a:r>
          </a:p>
        </p:txBody>
      </p:sp>
      <p:sp>
        <p:nvSpPr>
          <p:cNvPr id="3" name="Text Placeholder 2"/>
          <p:cNvSpPr>
            <a:spLocks noGrp="1"/>
          </p:cNvSpPr>
          <p:nvPr>
            <p:ph type="body" idx="1"/>
          </p:nvPr>
        </p:nvSpPr>
        <p:spPr>
          <a:xfrm>
            <a:off x="457200" y="1535112"/>
            <a:ext cx="4040188"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535112"/>
            <a:ext cx="4041775" cy="750887"/>
          </a:xfrm>
        </p:spPr>
        <p:txBody>
          <a:bodyPr anchor="ctr"/>
          <a:lstStyle>
            <a:lvl1pPr marL="0" indent="0">
              <a:buNone/>
              <a:defRPr sz="2400" b="0" cap="all" baseline="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362200"/>
            <a:ext cx="4040188"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362200"/>
            <a:ext cx="4041775" cy="3763963"/>
          </a:xfrm>
        </p:spPr>
        <p:txBody>
          <a:bodyPr/>
          <a:lstStyle>
            <a:lvl1pPr>
              <a:defRPr sz="24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fld id="{BDB5B3CF-6DF7-4D9C-9894-E4E8819453D8}" type="datetimeFigureOut">
              <a:rPr lang="en-GB" smtClean="0"/>
              <a:t>05/06/2026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D4E377C-B4C7-4720-B248-403AE746AC2F}"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Date Placeholder 2"/>
          <p:cNvSpPr>
            <a:spLocks noGrp="1"/>
          </p:cNvSpPr>
          <p:nvPr>
            <p:ph type="dt" sz="half" idx="10"/>
          </p:nvPr>
        </p:nvSpPr>
        <p:spPr/>
        <p:txBody>
          <a:bodyPr/>
          <a:lstStyle/>
          <a:p>
            <a:fld id="{BDB5B3CF-6DF7-4D9C-9894-E4E8819453D8}" type="datetimeFigureOut">
              <a:rPr lang="en-GB" smtClean="0"/>
              <a:t>05/06/2026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D4E377C-B4C7-4720-B248-403AE746AC2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DB5B3CF-6DF7-4D9C-9894-E4E8819453D8}" type="datetimeFigureOut">
              <a:rPr lang="en-GB" smtClean="0"/>
              <a:t>05/06/2026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D4E377C-B4C7-4720-B248-403AE746AC2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vert="horz" anchor="b">
            <a:normAutofit/>
            <a:sp3d prstMaterial="softEdge"/>
          </a:bodyPr>
          <a:lstStyle>
            <a:lvl1pPr algn="l">
              <a:buNone/>
              <a:defRPr sz="2200" b="0">
                <a:ln w="6350">
                  <a:noFill/>
                </a:ln>
                <a:solidFill>
                  <a:schemeClr val="accent1">
                    <a:tint val="73000"/>
                    <a:satMod val="180000"/>
                  </a:schemeClr>
                </a:solidFill>
              </a:defRPr>
            </a:lvl1pPr>
          </a:lstStyle>
          <a:p>
            <a:r>
              <a:rPr kumimoji="0" lang="en-US"/>
              <a:t>Click to edit Master title style</a:t>
            </a:r>
          </a:p>
        </p:txBody>
      </p:sp>
      <p:sp>
        <p:nvSpPr>
          <p:cNvPr id="3" name="Text Placeholder 2"/>
          <p:cNvSpPr>
            <a:spLocks noGrp="1"/>
          </p:cNvSpPr>
          <p:nvPr>
            <p:ph type="body" idx="2"/>
          </p:nvPr>
        </p:nvSpPr>
        <p:spPr>
          <a:xfrm>
            <a:off x="457200" y="1524000"/>
            <a:ext cx="3008313" cy="4602163"/>
          </a:xfrm>
        </p:spPr>
        <p:txBody>
          <a:bodyPr/>
          <a:lstStyle>
            <a:lvl1pPr marL="0" indent="0">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273050"/>
            <a:ext cx="5111750" cy="5853113"/>
          </a:xfrm>
        </p:spPr>
        <p:txBody>
          <a:bodyPr/>
          <a:lstStyle>
            <a:lvl1pPr>
              <a:defRPr sz="2600"/>
            </a:lvl1pPr>
            <a:lvl2pPr>
              <a:defRPr sz="2400"/>
            </a:lvl2pPr>
            <a:lvl3pPr>
              <a:defRPr sz="22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fld id="{BDB5B3CF-6DF7-4D9C-9894-E4E8819453D8}" type="datetimeFigureOut">
              <a:rPr lang="en-GB" smtClean="0"/>
              <a:t>05/06/2026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4E377C-B4C7-4720-B248-403AE746AC2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828800" y="609600"/>
            <a:ext cx="5486400" cy="522288"/>
          </a:xfrm>
        </p:spPr>
        <p:txBody>
          <a:bodyPr lIns="45720" rIns="45720" bIns="0" anchor="b">
            <a:sp3d prstMaterial="softEdge"/>
          </a:bodyPr>
          <a:lstStyle>
            <a:lvl1pPr algn="ctr">
              <a:buNone/>
              <a:defRPr sz="2000" b="1"/>
            </a:lvl1pPr>
          </a:lstStyle>
          <a:p>
            <a:r>
              <a:rPr kumimoji="0" lang="en-US"/>
              <a:t>Click to edit Master title style</a:t>
            </a:r>
          </a:p>
        </p:txBody>
      </p:sp>
      <p:sp>
        <p:nvSpPr>
          <p:cNvPr id="3" name="Picture Placeholder 2"/>
          <p:cNvSpPr>
            <a:spLocks noGrp="1"/>
          </p:cNvSpPr>
          <p:nvPr>
            <p:ph type="pic" idx="1"/>
          </p:nvPr>
        </p:nvSpPr>
        <p:spPr>
          <a:xfrm>
            <a:off x="1828800" y="1831975"/>
            <a:ext cx="5486400" cy="3962400"/>
          </a:xfrm>
          <a:solidFill>
            <a:schemeClr val="bg2"/>
          </a:solidFill>
          <a:ln w="44450" cap="sq" cmpd="sng" algn="ctr">
            <a:solidFill>
              <a:srgbClr val="FFFFFF"/>
            </a:solidFill>
            <a:prstDash val="solid"/>
            <a:miter lim="800000"/>
          </a:ln>
          <a:effectLst>
            <a:outerShdw blurRad="190500" dist="228600" dir="2700000" sy="90000">
              <a:srgbClr val="000000">
                <a:alpha val="25000"/>
              </a:srgbClr>
            </a:outerShdw>
          </a:effectLst>
          <a:scene3d>
            <a:camera prst="orthographicFront">
              <a:rot lat="0" lon="0" rev="0"/>
            </a:camera>
            <a:lightRig rig="balanced" dir="tr">
              <a:rot lat="0" lon="0" rev="2700000"/>
            </a:lightRig>
          </a:scene3d>
          <a:sp3d prstMaterial="matte">
            <a:contourClr>
              <a:schemeClr val="tx2">
                <a:shade val="50000"/>
              </a:schemeClr>
            </a:contourClr>
          </a:sp3d>
        </p:spPr>
        <p:style>
          <a:lnRef idx="3">
            <a:schemeClr val="lt1"/>
          </a:lnRef>
          <a:fillRef idx="1">
            <a:schemeClr val="accent1"/>
          </a:fillRef>
          <a:effectRef idx="1">
            <a:schemeClr val="accent1"/>
          </a:effectRef>
          <a:fontRef idx="minor">
            <a:schemeClr val="lt1"/>
          </a:fontRef>
        </p:style>
        <p:txBody>
          <a:bodyPr anchor="t"/>
          <a:lstStyle>
            <a:lvl1pPr indent="0">
              <a:buNone/>
              <a:defRPr sz="3200"/>
            </a:lvl1pPr>
          </a:lstStyle>
          <a:p>
            <a:pPr marL="0" algn="l" rtl="0" eaLnBrk="1" latinLnBrk="0" hangingPunct="1"/>
            <a:r>
              <a:rPr kumimoji="0" lang="en-US">
                <a:solidFill>
                  <a:schemeClr val="lt1"/>
                </a:solidFill>
                <a:latin typeface="+mn-lt"/>
                <a:ea typeface="+mn-ea"/>
                <a:cs typeface="+mn-cs"/>
              </a:rPr>
              <a:t>Click icon to add picture</a:t>
            </a:r>
            <a:endParaRPr kumimoji="0" lang="en-US" dirty="0">
              <a:solidFill>
                <a:schemeClr val="lt1"/>
              </a:solidFill>
              <a:latin typeface="+mn-lt"/>
              <a:ea typeface="+mn-ea"/>
              <a:cs typeface="+mn-cs"/>
            </a:endParaRPr>
          </a:p>
        </p:txBody>
      </p:sp>
      <p:sp>
        <p:nvSpPr>
          <p:cNvPr id="4" name="Text Placeholder 3"/>
          <p:cNvSpPr>
            <a:spLocks noGrp="1"/>
          </p:cNvSpPr>
          <p:nvPr>
            <p:ph type="body" sz="half" idx="2"/>
          </p:nvPr>
        </p:nvSpPr>
        <p:spPr>
          <a:xfrm>
            <a:off x="1828800" y="1166787"/>
            <a:ext cx="5486400" cy="530352"/>
          </a:xfrm>
        </p:spPr>
        <p:txBody>
          <a:bodyPr lIns="45720" tIns="45720" rIns="45720" anchor="t"/>
          <a:lstStyle>
            <a:lvl1pPr marL="0" indent="0" algn="ctr">
              <a:buNone/>
              <a:defRPr sz="14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fld id="{BDB5B3CF-6DF7-4D9C-9894-E4E8819453D8}" type="datetimeFigureOut">
              <a:rPr lang="en-GB" smtClean="0"/>
              <a:t>05/06/2026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D4E377C-B4C7-4720-B248-403AE746AC2F}"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DB5B3CF-6DF7-4D9C-9894-E4E8819453D8}" type="datetimeFigureOut">
              <a:rPr lang="en-GB" smtClean="0"/>
              <a:t>05/06/2026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4E377C-B4C7-4720-B248-403AE746AC2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fld id="{BDB5B3CF-6DF7-4D9C-9894-E4E8819453D8}" type="datetimeFigureOut">
              <a:rPr lang="en-GB" smtClean="0"/>
              <a:t>05/06/2026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D4E377C-B4C7-4720-B248-403AE746AC2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2" name="Title Placeholder 21"/>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rot lat="0" lon="0" rev="16800000"/>
              </a:lightRig>
            </a:scene3d>
            <a:sp3d prstMaterial="softEdge">
              <a:bevelT w="38100" h="38100"/>
            </a:sp3d>
          </a:bodyPr>
          <a:lstStyle/>
          <a:p>
            <a:r>
              <a:rPr kumimoji="0" lang="en-US"/>
              <a:t>Click to edit Master title style</a:t>
            </a:r>
          </a:p>
        </p:txBody>
      </p:sp>
      <p:sp>
        <p:nvSpPr>
          <p:cNvPr id="13" name="Text Placeholder 12"/>
          <p:cNvSpPr>
            <a:spLocks noGrp="1"/>
          </p:cNvSpPr>
          <p:nvPr>
            <p:ph type="body" idx="1"/>
          </p:nvPr>
        </p:nvSpPr>
        <p:spPr>
          <a:xfrm>
            <a:off x="457200" y="1600200"/>
            <a:ext cx="8229600" cy="470916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4" name="Date Placeholder 13"/>
          <p:cNvSpPr>
            <a:spLocks noGrp="1"/>
          </p:cNvSpPr>
          <p:nvPr>
            <p:ph type="dt" sz="half" idx="2"/>
          </p:nvPr>
        </p:nvSpPr>
        <p:spPr>
          <a:xfrm>
            <a:off x="457200" y="6416675"/>
            <a:ext cx="2133600" cy="365125"/>
          </a:xfrm>
          <a:prstGeom prst="rect">
            <a:avLst/>
          </a:prstGeom>
        </p:spPr>
        <p:txBody>
          <a:bodyPr vert="horz" anchor="b"/>
          <a:lstStyle>
            <a:lvl1pPr algn="l" eaLnBrk="1" latinLnBrk="0" hangingPunct="1">
              <a:defRPr kumimoji="0" sz="1200">
                <a:solidFill>
                  <a:schemeClr val="tx1">
                    <a:shade val="50000"/>
                  </a:schemeClr>
                </a:solidFill>
              </a:defRPr>
            </a:lvl1pPr>
          </a:lstStyle>
          <a:p>
            <a:fld id="{BDB5B3CF-6DF7-4D9C-9894-E4E8819453D8}" type="datetimeFigureOut">
              <a:rPr lang="en-GB" smtClean="0"/>
              <a:t>05/06/2026</a:t>
            </a:fld>
            <a:endParaRPr lang="en-GB"/>
          </a:p>
        </p:txBody>
      </p:sp>
      <p:sp>
        <p:nvSpPr>
          <p:cNvPr id="3" name="Footer Placeholder 2"/>
          <p:cNvSpPr>
            <a:spLocks noGrp="1"/>
          </p:cNvSpPr>
          <p:nvPr>
            <p:ph type="ftr" sz="quarter" idx="3"/>
          </p:nvPr>
        </p:nvSpPr>
        <p:spPr>
          <a:xfrm>
            <a:off x="3124200" y="6416675"/>
            <a:ext cx="2895600" cy="365125"/>
          </a:xfrm>
          <a:prstGeom prst="rect">
            <a:avLst/>
          </a:prstGeom>
        </p:spPr>
        <p:txBody>
          <a:bodyPr vert="horz" anchor="b"/>
          <a:lstStyle>
            <a:lvl1pPr algn="ctr" eaLnBrk="1" latinLnBrk="0" hangingPunct="1">
              <a:defRPr kumimoji="0" sz="1200">
                <a:solidFill>
                  <a:schemeClr val="tx1">
                    <a:shade val="50000"/>
                  </a:schemeClr>
                </a:solidFill>
              </a:defRPr>
            </a:lvl1pPr>
          </a:lstStyle>
          <a:p>
            <a:endParaRPr lang="en-GB"/>
          </a:p>
        </p:txBody>
      </p:sp>
      <p:sp>
        <p:nvSpPr>
          <p:cNvPr id="23" name="Slide Number Placeholder 22"/>
          <p:cNvSpPr>
            <a:spLocks noGrp="1"/>
          </p:cNvSpPr>
          <p:nvPr>
            <p:ph type="sldNum" sz="quarter" idx="4"/>
          </p:nvPr>
        </p:nvSpPr>
        <p:spPr>
          <a:xfrm>
            <a:off x="7924800" y="6416675"/>
            <a:ext cx="762000" cy="365125"/>
          </a:xfrm>
          <a:prstGeom prst="rect">
            <a:avLst/>
          </a:prstGeom>
        </p:spPr>
        <p:txBody>
          <a:bodyPr vert="horz" lIns="0" rIns="0" anchor="b"/>
          <a:lstStyle>
            <a:lvl1pPr algn="r" eaLnBrk="1" latinLnBrk="0" hangingPunct="1">
              <a:defRPr kumimoji="0" sz="1200">
                <a:solidFill>
                  <a:schemeClr val="tx1">
                    <a:shade val="50000"/>
                  </a:schemeClr>
                </a:solidFill>
              </a:defRPr>
            </a:lvl1pPr>
          </a:lstStyle>
          <a:p>
            <a:fld id="{6D4E377C-B4C7-4720-B248-403AE746AC2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rtl="0" eaLnBrk="1" latinLnBrk="0" hangingPunct="1">
        <a:spcBef>
          <a:spcPct val="0"/>
        </a:spcBef>
        <a:buNone/>
        <a:defRPr kumimoji="0" sz="4100" b="1" kern="1200" cap="none"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14300" dist="101600" dir="2700000" algn="tl" rotWithShape="0">
              <a:srgbClr val="000000">
                <a:alpha val="40000"/>
              </a:srgbClr>
            </a:outerShdw>
          </a:effectLst>
          <a:latin typeface="+mj-lt"/>
          <a:ea typeface="+mj-ea"/>
          <a:cs typeface="+mj-cs"/>
        </a:defRPr>
      </a:lvl1pPr>
    </p:titleStyle>
    <p:body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5.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mailto:YR@ethelbert-road.kent.sch.uk" TargetMode="External"/><Relationship Id="rId2" Type="http://schemas.openxmlformats.org/officeDocument/2006/relationships/hyperlink" Target="https://www.ethelbert-road.kent.sch.uk/" TargetMode="External"/><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73743" y="1565161"/>
            <a:ext cx="8229600" cy="1296144"/>
          </a:xfrm>
        </p:spPr>
        <p:txBody>
          <a:bodyPr>
            <a:noAutofit/>
          </a:bodyPr>
          <a:lstStyle/>
          <a:p>
            <a:r>
              <a:rPr lang="en-GB" sz="3600" dirty="0">
                <a:latin typeface="XCCW Joined 5a" pitchFamily="66" charset="0"/>
              </a:rPr>
              <a:t>Starting School</a:t>
            </a:r>
            <a:br>
              <a:rPr lang="en-GB" sz="3600" dirty="0">
                <a:latin typeface="XCCW Joined 5a" pitchFamily="66" charset="0"/>
              </a:rPr>
            </a:br>
            <a:r>
              <a:rPr lang="en-GB" sz="3600" dirty="0">
                <a:latin typeface="XCCW Joined 5a" pitchFamily="66" charset="0"/>
              </a:rPr>
              <a:t>AT Ethelbert Road</a:t>
            </a:r>
            <a:br>
              <a:rPr lang="en-GB" dirty="0">
                <a:latin typeface="XCCW Joined 5a" pitchFamily="66" charset="0"/>
              </a:rPr>
            </a:br>
            <a:br>
              <a:rPr lang="en-GB" dirty="0">
                <a:latin typeface="XCCW Joined 5a" pitchFamily="66" charset="0"/>
              </a:rPr>
            </a:br>
            <a:endParaRPr lang="en-GB" sz="4400" dirty="0">
              <a:latin typeface="XCCW Joined 5a" pitchFamily="66" charset="0"/>
            </a:endParaRPr>
          </a:p>
        </p:txBody>
      </p:sp>
      <p:pic>
        <p:nvPicPr>
          <p:cNvPr id="7" name="Picture 6" descr="Ethelbert Rd logo">
            <a:extLst>
              <a:ext uri="{FF2B5EF4-FFF2-40B4-BE49-F238E27FC236}">
                <a16:creationId xmlns:a16="http://schemas.microsoft.com/office/drawing/2014/main" id="{F0B626E1-D603-4435-9E4F-5C2CDEE7B64F}"/>
              </a:ext>
            </a:extLst>
          </p:cNvPr>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851920" y="2383455"/>
            <a:ext cx="1070773" cy="1045545"/>
          </a:xfrm>
          <a:prstGeom prst="flowChartConnector">
            <a:avLst/>
          </a:prstGeom>
          <a:noFill/>
          <a:ln>
            <a:solidFill>
              <a:srgbClr val="7030A0"/>
            </a:solidFill>
          </a:ln>
        </p:spPr>
      </p:pic>
      <p:sp>
        <p:nvSpPr>
          <p:cNvPr id="4" name="AutoShape 2" descr="Image preview">
            <a:extLst>
              <a:ext uri="{FF2B5EF4-FFF2-40B4-BE49-F238E27FC236}">
                <a16:creationId xmlns:a16="http://schemas.microsoft.com/office/drawing/2014/main" id="{B5E52F77-F3F0-4F91-A8B1-92D4A9DB2B1F}"/>
              </a:ext>
            </a:extLst>
          </p:cNvPr>
          <p:cNvSpPr>
            <a:spLocks noGrp="1" noChangeAspect="1" noChangeArrowheads="1"/>
          </p:cNvSpPr>
          <p:nvPr>
            <p:ph type="subTitle" idx="1"/>
          </p:nvPr>
        </p:nvSpPr>
        <p:spPr bwMode="auto">
          <a:xfrm>
            <a:off x="1191660" y="1716767"/>
            <a:ext cx="6400800" cy="2760662"/>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r>
              <a:rPr lang="en-GB" dirty="0"/>
              <a:t>Together We Thrive</a:t>
            </a:r>
          </a:p>
        </p:txBody>
      </p:sp>
      <p:pic>
        <p:nvPicPr>
          <p:cNvPr id="5" name="Picture 4">
            <a:extLst>
              <a:ext uri="{FF2B5EF4-FFF2-40B4-BE49-F238E27FC236}">
                <a16:creationId xmlns:a16="http://schemas.microsoft.com/office/drawing/2014/main" id="{3EB27F89-1D2B-4637-8992-993DB7A49AD3}"/>
              </a:ext>
            </a:extLst>
          </p:cNvPr>
          <p:cNvPicPr>
            <a:picLocks noChangeAspect="1"/>
          </p:cNvPicPr>
          <p:nvPr/>
        </p:nvPicPr>
        <p:blipFill>
          <a:blip r:embed="rId3"/>
          <a:stretch>
            <a:fillRect/>
          </a:stretch>
        </p:blipFill>
        <p:spPr>
          <a:xfrm>
            <a:off x="6293179" y="3893175"/>
            <a:ext cx="2343025" cy="257285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3" name="Picture 12">
            <a:extLst>
              <a:ext uri="{FF2B5EF4-FFF2-40B4-BE49-F238E27FC236}">
                <a16:creationId xmlns:a16="http://schemas.microsoft.com/office/drawing/2014/main" id="{DC687932-A9C2-4B02-8306-95781CC77DFC}"/>
              </a:ext>
            </a:extLst>
          </p:cNvPr>
          <p:cNvPicPr>
            <a:picLocks noChangeAspect="1"/>
          </p:cNvPicPr>
          <p:nvPr/>
        </p:nvPicPr>
        <p:blipFill>
          <a:blip r:embed="rId4"/>
          <a:stretch>
            <a:fillRect/>
          </a:stretch>
        </p:blipFill>
        <p:spPr>
          <a:xfrm>
            <a:off x="515324" y="3926589"/>
            <a:ext cx="2479221" cy="247922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5" name="Picture 14">
            <a:extLst>
              <a:ext uri="{FF2B5EF4-FFF2-40B4-BE49-F238E27FC236}">
                <a16:creationId xmlns:a16="http://schemas.microsoft.com/office/drawing/2014/main" id="{BA46E0C3-124E-4D92-B136-78FAC84F79F2}"/>
              </a:ext>
            </a:extLst>
          </p:cNvPr>
          <p:cNvPicPr>
            <a:picLocks noChangeAspect="1"/>
          </p:cNvPicPr>
          <p:nvPr/>
        </p:nvPicPr>
        <p:blipFill>
          <a:blip r:embed="rId5"/>
          <a:stretch>
            <a:fillRect/>
          </a:stretch>
        </p:blipFill>
        <p:spPr>
          <a:xfrm>
            <a:off x="3436241" y="3973667"/>
            <a:ext cx="2447980" cy="241187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extLst>
      <p:ext uri="{BB962C8B-B14F-4D97-AF65-F5344CB8AC3E}">
        <p14:creationId xmlns:p14="http://schemas.microsoft.com/office/powerpoint/2010/main" val="27839942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Image preview">
            <a:extLst>
              <a:ext uri="{FF2B5EF4-FFF2-40B4-BE49-F238E27FC236}">
                <a16:creationId xmlns:a16="http://schemas.microsoft.com/office/drawing/2014/main" id="{B5E52F77-F3F0-4F91-A8B1-92D4A9DB2B1F}"/>
              </a:ext>
            </a:extLst>
          </p:cNvPr>
          <p:cNvSpPr>
            <a:spLocks noGrp="1" noChangeAspect="1" noChangeArrowheads="1"/>
          </p:cNvSpPr>
          <p:nvPr>
            <p:ph type="subTitle" idx="1"/>
          </p:nvPr>
        </p:nvSpPr>
        <p:spPr bwMode="auto">
          <a:xfrm>
            <a:off x="302840" y="1196752"/>
            <a:ext cx="8538320" cy="522064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pPr algn="l"/>
            <a:r>
              <a:rPr lang="en-GB" dirty="0"/>
              <a:t>Class Teacher: Mrs Sally Rix</a:t>
            </a:r>
          </a:p>
          <a:p>
            <a:pPr algn="l"/>
            <a:endParaRPr lang="en-GB" dirty="0"/>
          </a:p>
          <a:p>
            <a:pPr algn="l"/>
            <a:r>
              <a:rPr lang="en-GB" dirty="0"/>
              <a:t>Teaching Assistant: </a:t>
            </a:r>
            <a:r>
              <a:rPr lang="en-GB"/>
              <a:t>Mrs Da Costa/</a:t>
            </a:r>
            <a:r>
              <a:rPr lang="en-GB" dirty="0"/>
              <a:t>Miss Willis</a:t>
            </a:r>
          </a:p>
          <a:p>
            <a:pPr algn="l"/>
            <a:endParaRPr lang="en-GB" dirty="0"/>
          </a:p>
          <a:p>
            <a:pPr algn="l"/>
            <a:r>
              <a:rPr lang="en-GB" dirty="0"/>
              <a:t>Headteacher: Mrs Michele Kirkbride</a:t>
            </a:r>
          </a:p>
          <a:p>
            <a:pPr algn="l"/>
            <a:endParaRPr lang="en-GB" dirty="0"/>
          </a:p>
          <a:p>
            <a:pPr algn="l"/>
            <a:r>
              <a:rPr lang="en-GB" dirty="0"/>
              <a:t>Deputy Headteacher/SENCO: Mrs Lisa Vitiello</a:t>
            </a:r>
          </a:p>
          <a:p>
            <a:pPr algn="l"/>
            <a:endParaRPr lang="en-GB" dirty="0"/>
          </a:p>
          <a:p>
            <a:pPr algn="l"/>
            <a:r>
              <a:rPr lang="en-GB" dirty="0"/>
              <a:t>Mental Health and Well being Manager: Mrs Claire </a:t>
            </a:r>
            <a:r>
              <a:rPr lang="en-GB" dirty="0" err="1"/>
              <a:t>Cornall</a:t>
            </a:r>
            <a:endParaRPr lang="en-GB" dirty="0"/>
          </a:p>
        </p:txBody>
      </p:sp>
      <p:sp>
        <p:nvSpPr>
          <p:cNvPr id="14" name="Title 1">
            <a:extLst>
              <a:ext uri="{FF2B5EF4-FFF2-40B4-BE49-F238E27FC236}">
                <a16:creationId xmlns:a16="http://schemas.microsoft.com/office/drawing/2014/main" id="{67661047-2238-4A9B-991E-ABE68ED08360}"/>
              </a:ext>
            </a:extLst>
          </p:cNvPr>
          <p:cNvSpPr txBox="1">
            <a:spLocks/>
          </p:cNvSpPr>
          <p:nvPr/>
        </p:nvSpPr>
        <p:spPr>
          <a:xfrm>
            <a:off x="457200" y="-130897"/>
            <a:ext cx="8229600" cy="1143000"/>
          </a:xfrm>
          <a:prstGeom prst="rect">
            <a:avLst/>
          </a:prstGeom>
        </p:spPr>
        <p:txBody>
          <a:bodyPr vert="horz" lIns="45720" tIns="0" rIns="45720" bIns="0" anchor="b">
            <a:normAutofit/>
            <a:scene3d>
              <a:camera prst="orthographicFront"/>
              <a:lightRig rig="soft" dir="t">
                <a:rot lat="0" lon="0" rev="17220000"/>
              </a:lightRig>
            </a:scene3d>
            <a:sp3d prstMaterial="softEdge">
              <a:bevelT w="38100" h="38100"/>
            </a:sp3d>
          </a:bodyPr>
          <a:lstStyle>
            <a:lvl1pPr algn="ctr" rtl="0" eaLnBrk="1" latinLnBrk="0" hangingPunct="1">
              <a:spcBef>
                <a:spcPct val="0"/>
              </a:spcBef>
              <a:buNone/>
              <a:defRPr kumimoji="0" sz="4800" b="1" kern="1200" cap="all" baseline="0">
                <a:ln w="6350">
                  <a:noFill/>
                </a:ln>
                <a:gradFill>
                  <a:gsLst>
                    <a:gs pos="0">
                      <a:schemeClr val="accent1">
                        <a:tint val="73000"/>
                        <a:satMod val="145000"/>
                      </a:schemeClr>
                    </a:gs>
                    <a:gs pos="73000">
                      <a:schemeClr val="accent1">
                        <a:tint val="73000"/>
                        <a:satMod val="145000"/>
                      </a:schemeClr>
                    </a:gs>
                    <a:gs pos="100000">
                      <a:schemeClr val="accent1">
                        <a:tint val="83000"/>
                        <a:satMod val="143000"/>
                      </a:schemeClr>
                    </a:gs>
                  </a:gsLst>
                  <a:lin ang="4800000" scaled="1"/>
                </a:gradFill>
                <a:effectLst>
                  <a:outerShdw blurRad="127000" dist="200000" dir="2700000" algn="tl" rotWithShape="0">
                    <a:srgbClr val="000000">
                      <a:alpha val="30000"/>
                    </a:srgbClr>
                  </a:outerShdw>
                </a:effectLst>
                <a:latin typeface="+mj-lt"/>
                <a:ea typeface="+mj-ea"/>
                <a:cs typeface="+mj-cs"/>
              </a:defRPr>
            </a:lvl1pPr>
          </a:lstStyle>
          <a:p>
            <a:r>
              <a:rPr lang="en-GB" b="0" dirty="0">
                <a:effectLst/>
                <a:latin typeface="+mn-lt"/>
              </a:rPr>
              <a:t>Key Staff</a:t>
            </a:r>
          </a:p>
        </p:txBody>
      </p:sp>
    </p:spTree>
    <p:extLst>
      <p:ext uri="{BB962C8B-B14F-4D97-AF65-F5344CB8AC3E}">
        <p14:creationId xmlns:p14="http://schemas.microsoft.com/office/powerpoint/2010/main" val="7001136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8928A65-14F2-4C59-8340-4080E821F5B0}"/>
              </a:ext>
            </a:extLst>
          </p:cNvPr>
          <p:cNvSpPr>
            <a:spLocks noGrp="1"/>
          </p:cNvSpPr>
          <p:nvPr>
            <p:ph type="title"/>
          </p:nvPr>
        </p:nvSpPr>
        <p:spPr>
          <a:xfrm>
            <a:off x="457200" y="0"/>
            <a:ext cx="8229600" cy="1143000"/>
          </a:xfrm>
        </p:spPr>
        <p:txBody>
          <a:bodyPr/>
          <a:lstStyle/>
          <a:p>
            <a:r>
              <a:rPr lang="en-GB" dirty="0"/>
              <a:t>Governors</a:t>
            </a:r>
          </a:p>
        </p:txBody>
      </p:sp>
      <p:pic>
        <p:nvPicPr>
          <p:cNvPr id="6" name="Content Placeholder 5">
            <a:extLst>
              <a:ext uri="{FF2B5EF4-FFF2-40B4-BE49-F238E27FC236}">
                <a16:creationId xmlns:a16="http://schemas.microsoft.com/office/drawing/2014/main" id="{ADBB3E28-23F9-44C5-85B8-59A3335DF46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115616" y="1340768"/>
            <a:ext cx="7054920" cy="4967957"/>
          </a:xfrm>
        </p:spPr>
      </p:pic>
    </p:spTree>
    <p:extLst>
      <p:ext uri="{BB962C8B-B14F-4D97-AF65-F5344CB8AC3E}">
        <p14:creationId xmlns:p14="http://schemas.microsoft.com/office/powerpoint/2010/main" val="305295474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F7DC9-68FC-4B6E-BD46-05F6AD93AD1E}"/>
              </a:ext>
            </a:extLst>
          </p:cNvPr>
          <p:cNvSpPr>
            <a:spLocks noGrp="1"/>
          </p:cNvSpPr>
          <p:nvPr>
            <p:ph type="title"/>
          </p:nvPr>
        </p:nvSpPr>
        <p:spPr>
          <a:xfrm>
            <a:off x="457200" y="71033"/>
            <a:ext cx="8229600" cy="1143000"/>
          </a:xfrm>
        </p:spPr>
        <p:txBody>
          <a:bodyPr/>
          <a:lstStyle/>
          <a:p>
            <a:r>
              <a:rPr lang="en-GB" dirty="0"/>
              <a:t>Safeguarding</a:t>
            </a:r>
          </a:p>
        </p:txBody>
      </p:sp>
      <p:sp>
        <p:nvSpPr>
          <p:cNvPr id="3" name="Content Placeholder 2">
            <a:extLst>
              <a:ext uri="{FF2B5EF4-FFF2-40B4-BE49-F238E27FC236}">
                <a16:creationId xmlns:a16="http://schemas.microsoft.com/office/drawing/2014/main" id="{A1423537-AE07-4724-ADB4-ECD008EE059C}"/>
              </a:ext>
            </a:extLst>
          </p:cNvPr>
          <p:cNvSpPr>
            <a:spLocks noGrp="1"/>
          </p:cNvSpPr>
          <p:nvPr>
            <p:ph idx="1"/>
          </p:nvPr>
        </p:nvSpPr>
        <p:spPr>
          <a:xfrm>
            <a:off x="318356" y="1160748"/>
            <a:ext cx="8507288" cy="3096344"/>
          </a:xfrm>
        </p:spPr>
        <p:txBody>
          <a:bodyPr>
            <a:normAutofit/>
          </a:bodyPr>
          <a:lstStyle/>
          <a:p>
            <a:pPr marL="137160" indent="0">
              <a:buNone/>
            </a:pPr>
            <a:r>
              <a:rPr lang="en-GB" sz="2400" dirty="0"/>
              <a:t>Safeguarding our children is a very important part of our practice and it is important that parents are confident and knowledgeable about the school’s arrangements to keep their child safe. Information for parents can be found on our website under the Our School tab: </a:t>
            </a:r>
            <a:r>
              <a:rPr lang="en-GB" sz="2400" dirty="0">
                <a:solidFill>
                  <a:srgbClr val="0070C0"/>
                </a:solidFill>
              </a:rPr>
              <a:t>https://www.ethelbert-road.kent.sch.uk/safeguarding/</a:t>
            </a:r>
          </a:p>
        </p:txBody>
      </p:sp>
      <p:pic>
        <p:nvPicPr>
          <p:cNvPr id="6" name="Picture 5">
            <a:extLst>
              <a:ext uri="{FF2B5EF4-FFF2-40B4-BE49-F238E27FC236}">
                <a16:creationId xmlns:a16="http://schemas.microsoft.com/office/drawing/2014/main" id="{4D881174-0FA3-4186-BAB9-D9DC8EDDBBA6}"/>
              </a:ext>
            </a:extLst>
          </p:cNvPr>
          <p:cNvPicPr>
            <a:picLocks noChangeAspect="1"/>
          </p:cNvPicPr>
          <p:nvPr/>
        </p:nvPicPr>
        <p:blipFill rotWithShape="1">
          <a:blip r:embed="rId2"/>
          <a:srcRect l="2857" t="46783" r="2857" b="23230"/>
          <a:stretch/>
        </p:blipFill>
        <p:spPr>
          <a:xfrm>
            <a:off x="1691680" y="3789040"/>
            <a:ext cx="5861451" cy="2664296"/>
          </a:xfrm>
          <a:prstGeom prst="rect">
            <a:avLst/>
          </a:prstGeom>
          <a:ln w="127000" cap="sq">
            <a:solidFill>
              <a:srgbClr val="000000"/>
            </a:solidFill>
            <a:miter lim="800000"/>
          </a:ln>
          <a:effectLst>
            <a:outerShdw blurRad="57150" dist="50800" dir="2700000" algn="tl" rotWithShape="0">
              <a:srgbClr val="000000">
                <a:alpha val="40000"/>
              </a:srgbClr>
            </a:outerShdw>
          </a:effectLst>
        </p:spPr>
      </p:pic>
    </p:spTree>
    <p:extLst>
      <p:ext uri="{BB962C8B-B14F-4D97-AF65-F5344CB8AC3E}">
        <p14:creationId xmlns:p14="http://schemas.microsoft.com/office/powerpoint/2010/main" val="28571099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600200"/>
            <a:ext cx="4546848" cy="532656"/>
          </a:xfrm>
        </p:spPr>
        <p:txBody>
          <a:bodyPr/>
          <a:lstStyle/>
          <a:p>
            <a:pPr marL="137160" indent="0">
              <a:buNone/>
            </a:pPr>
            <a:r>
              <a:rPr lang="en-GB" dirty="0">
                <a:latin typeface="+mj-lt"/>
              </a:rPr>
              <a:t>Children learn through:</a:t>
            </a:r>
          </a:p>
          <a:p>
            <a:pPr marL="137160" indent="0">
              <a:buNone/>
            </a:pPr>
            <a:endParaRPr lang="en-GB" sz="1400" dirty="0">
              <a:latin typeface="+mj-lt"/>
            </a:endParaRPr>
          </a:p>
        </p:txBody>
      </p:sp>
      <p:sp>
        <p:nvSpPr>
          <p:cNvPr id="5" name="TextBox 4"/>
          <p:cNvSpPr txBox="1"/>
          <p:nvPr/>
        </p:nvSpPr>
        <p:spPr>
          <a:xfrm>
            <a:off x="467544" y="2204864"/>
            <a:ext cx="3960440" cy="1200329"/>
          </a:xfrm>
          <a:prstGeom prst="rect">
            <a:avLst/>
          </a:prstGeom>
          <a:noFill/>
        </p:spPr>
        <p:txBody>
          <a:bodyPr wrap="square" rtlCol="0">
            <a:spAutoFit/>
          </a:bodyPr>
          <a:lstStyle/>
          <a:p>
            <a:r>
              <a:rPr lang="en-GB" sz="2400" b="1" dirty="0">
                <a:latin typeface="+mj-lt"/>
              </a:rPr>
              <a:t>Playing and exploring</a:t>
            </a:r>
          </a:p>
          <a:p>
            <a:pPr marL="457200" indent="-457200">
              <a:buFont typeface="Arial" pitchFamily="34" charset="0"/>
              <a:buChar char="•"/>
            </a:pPr>
            <a:r>
              <a:rPr lang="en-GB" sz="1600" b="1" dirty="0">
                <a:latin typeface="+mj-lt"/>
              </a:rPr>
              <a:t>Finding out and exploring</a:t>
            </a:r>
          </a:p>
          <a:p>
            <a:pPr marL="457200" indent="-457200">
              <a:buFont typeface="Arial" pitchFamily="34" charset="0"/>
              <a:buChar char="•"/>
            </a:pPr>
            <a:r>
              <a:rPr lang="en-GB" sz="1600" b="1" dirty="0">
                <a:latin typeface="+mj-lt"/>
              </a:rPr>
              <a:t>Playing with what they know</a:t>
            </a:r>
          </a:p>
          <a:p>
            <a:pPr marL="457200" indent="-457200">
              <a:buFont typeface="Arial" pitchFamily="34" charset="0"/>
              <a:buChar char="•"/>
            </a:pPr>
            <a:r>
              <a:rPr lang="en-GB" sz="1600" b="1" dirty="0">
                <a:latin typeface="+mj-lt"/>
              </a:rPr>
              <a:t>Being willing to have a go</a:t>
            </a:r>
          </a:p>
        </p:txBody>
      </p:sp>
      <p:sp>
        <p:nvSpPr>
          <p:cNvPr id="6" name="TextBox 5"/>
          <p:cNvSpPr txBox="1"/>
          <p:nvPr/>
        </p:nvSpPr>
        <p:spPr>
          <a:xfrm>
            <a:off x="467544" y="3573016"/>
            <a:ext cx="5688632" cy="1200329"/>
          </a:xfrm>
          <a:prstGeom prst="rect">
            <a:avLst/>
          </a:prstGeom>
          <a:noFill/>
        </p:spPr>
        <p:txBody>
          <a:bodyPr wrap="square" rtlCol="0">
            <a:spAutoFit/>
          </a:bodyPr>
          <a:lstStyle/>
          <a:p>
            <a:r>
              <a:rPr lang="en-GB" sz="2400" b="1" dirty="0">
                <a:latin typeface="+mj-lt"/>
              </a:rPr>
              <a:t>Active learning</a:t>
            </a:r>
          </a:p>
          <a:p>
            <a:pPr marL="457200" indent="-457200">
              <a:buFont typeface="Arial" pitchFamily="34" charset="0"/>
              <a:buChar char="•"/>
            </a:pPr>
            <a:r>
              <a:rPr lang="en-GB" sz="1600" b="1" dirty="0">
                <a:latin typeface="+mj-lt"/>
              </a:rPr>
              <a:t>Being involved</a:t>
            </a:r>
          </a:p>
          <a:p>
            <a:pPr marL="457200" indent="-457200">
              <a:buFont typeface="Arial" pitchFamily="34" charset="0"/>
              <a:buChar char="•"/>
            </a:pPr>
            <a:r>
              <a:rPr lang="en-GB" sz="1600" b="1" dirty="0">
                <a:latin typeface="+mj-lt"/>
              </a:rPr>
              <a:t>Keeping trying</a:t>
            </a:r>
          </a:p>
          <a:p>
            <a:pPr marL="457200" indent="-457200">
              <a:buFont typeface="Arial" pitchFamily="34" charset="0"/>
              <a:buChar char="•"/>
            </a:pPr>
            <a:r>
              <a:rPr lang="en-GB" sz="1600" b="1" dirty="0">
                <a:latin typeface="+mj-lt"/>
              </a:rPr>
              <a:t>Enjoying achieving what they set out to do</a:t>
            </a:r>
          </a:p>
        </p:txBody>
      </p:sp>
      <p:sp>
        <p:nvSpPr>
          <p:cNvPr id="7" name="TextBox 6"/>
          <p:cNvSpPr txBox="1"/>
          <p:nvPr/>
        </p:nvSpPr>
        <p:spPr>
          <a:xfrm>
            <a:off x="467544" y="4941168"/>
            <a:ext cx="8280920" cy="1200329"/>
          </a:xfrm>
          <a:prstGeom prst="rect">
            <a:avLst/>
          </a:prstGeom>
          <a:noFill/>
        </p:spPr>
        <p:txBody>
          <a:bodyPr wrap="square" rtlCol="0">
            <a:spAutoFit/>
          </a:bodyPr>
          <a:lstStyle/>
          <a:p>
            <a:r>
              <a:rPr lang="en-GB" sz="2400" b="1" dirty="0">
                <a:latin typeface="+mj-lt"/>
              </a:rPr>
              <a:t>Creating and thinking critically – thinking</a:t>
            </a:r>
          </a:p>
          <a:p>
            <a:pPr marL="285750" indent="-285750">
              <a:buFont typeface="Arial" pitchFamily="34" charset="0"/>
              <a:buChar char="•"/>
            </a:pPr>
            <a:r>
              <a:rPr lang="en-GB" sz="1600" b="1" dirty="0">
                <a:latin typeface="+mj-lt"/>
              </a:rPr>
              <a:t>  Having their own ideas</a:t>
            </a:r>
          </a:p>
          <a:p>
            <a:pPr marL="285750" indent="-285750">
              <a:buFont typeface="Arial" pitchFamily="34" charset="0"/>
              <a:buChar char="•"/>
            </a:pPr>
            <a:r>
              <a:rPr lang="en-GB" sz="1600" b="1" dirty="0">
                <a:latin typeface="+mj-lt"/>
              </a:rPr>
              <a:t>  Making links</a:t>
            </a:r>
          </a:p>
          <a:p>
            <a:pPr marL="285750" indent="-285750">
              <a:buFont typeface="Arial" pitchFamily="34" charset="0"/>
              <a:buChar char="•"/>
            </a:pPr>
            <a:r>
              <a:rPr lang="en-GB" sz="1600" b="1" dirty="0">
                <a:latin typeface="+mj-lt"/>
              </a:rPr>
              <a:t>  Choosing ways to do things</a:t>
            </a:r>
          </a:p>
        </p:txBody>
      </p:sp>
      <p:sp>
        <p:nvSpPr>
          <p:cNvPr id="20" name="Title 1">
            <a:extLst>
              <a:ext uri="{FF2B5EF4-FFF2-40B4-BE49-F238E27FC236}">
                <a16:creationId xmlns:a16="http://schemas.microsoft.com/office/drawing/2014/main" id="{FC5B3E13-6D1B-43E9-BE86-91733069822B}"/>
              </a:ext>
            </a:extLst>
          </p:cNvPr>
          <p:cNvSpPr>
            <a:spLocks noGrp="1"/>
          </p:cNvSpPr>
          <p:nvPr>
            <p:ph type="title"/>
          </p:nvPr>
        </p:nvSpPr>
        <p:spPr>
          <a:xfrm>
            <a:off x="457200" y="274638"/>
            <a:ext cx="8003232" cy="1143000"/>
          </a:xfrm>
        </p:spPr>
        <p:txBody>
          <a:bodyPr/>
          <a:lstStyle/>
          <a:p>
            <a:r>
              <a:rPr lang="en-GB" dirty="0"/>
              <a:t>Early Years</a:t>
            </a:r>
          </a:p>
        </p:txBody>
      </p:sp>
      <p:pic>
        <p:nvPicPr>
          <p:cNvPr id="16" name="Picture 2">
            <a:extLst>
              <a:ext uri="{FF2B5EF4-FFF2-40B4-BE49-F238E27FC236}">
                <a16:creationId xmlns:a16="http://schemas.microsoft.com/office/drawing/2014/main" id="{71DE4200-4E5C-403F-AB62-57324F314EB9}"/>
              </a:ext>
            </a:extLst>
          </p:cNvPr>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8422"/>
          <a:stretch/>
        </p:blipFill>
        <p:spPr bwMode="auto">
          <a:xfrm>
            <a:off x="6861576" y="1223119"/>
            <a:ext cx="1919266" cy="183907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9078667C-A477-4534-8F63-6B9853805381}"/>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992506" y="2089998"/>
            <a:ext cx="1588214" cy="2126149"/>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0EF5EC76-70A6-4A91-A951-7FBF49DB0B9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rot="5400000">
            <a:off x="6934044" y="4157416"/>
            <a:ext cx="2271578" cy="16965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626273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47130" y="-63354"/>
            <a:ext cx="8229600" cy="1143000"/>
          </a:xfrm>
        </p:spPr>
        <p:txBody>
          <a:bodyPr>
            <a:noAutofit/>
          </a:bodyPr>
          <a:lstStyle/>
          <a:p>
            <a:r>
              <a:rPr lang="en-GB" sz="3600" dirty="0"/>
              <a:t>The Early Years Foundation Stage</a:t>
            </a:r>
          </a:p>
        </p:txBody>
      </p:sp>
      <p:sp>
        <p:nvSpPr>
          <p:cNvPr id="3" name="Content Placeholder 2"/>
          <p:cNvSpPr>
            <a:spLocks noGrp="1"/>
          </p:cNvSpPr>
          <p:nvPr>
            <p:ph idx="1"/>
          </p:nvPr>
        </p:nvSpPr>
        <p:spPr>
          <a:xfrm>
            <a:off x="426034" y="3749837"/>
            <a:ext cx="8229600" cy="3124944"/>
          </a:xfrm>
        </p:spPr>
        <p:txBody>
          <a:bodyPr>
            <a:normAutofit/>
          </a:bodyPr>
          <a:lstStyle/>
          <a:p>
            <a:pPr marL="137160" indent="0">
              <a:buNone/>
            </a:pPr>
            <a:r>
              <a:rPr lang="en-GB" sz="1800" dirty="0"/>
              <a:t>There are 7 areas of learning</a:t>
            </a:r>
          </a:p>
          <a:p>
            <a:pPr lvl="0">
              <a:buClr>
                <a:prstClr val="black">
                  <a:shade val="95000"/>
                </a:prstClr>
              </a:buClr>
            </a:pPr>
            <a:r>
              <a:rPr lang="en-GB" sz="1800" dirty="0"/>
              <a:t>Communication and Language</a:t>
            </a:r>
          </a:p>
          <a:p>
            <a:pPr lvl="0">
              <a:buClr>
                <a:prstClr val="black">
                  <a:shade val="95000"/>
                </a:prstClr>
              </a:buClr>
            </a:pPr>
            <a:r>
              <a:rPr lang="en-GB" sz="1800" dirty="0">
                <a:solidFill>
                  <a:prstClr val="black"/>
                </a:solidFill>
              </a:rPr>
              <a:t>Physical Development </a:t>
            </a:r>
          </a:p>
          <a:p>
            <a:r>
              <a:rPr lang="en-GB" sz="1800" dirty="0"/>
              <a:t>Personal Social and Emotional Development</a:t>
            </a:r>
          </a:p>
          <a:p>
            <a:r>
              <a:rPr lang="en-GB" sz="1800" dirty="0"/>
              <a:t>Literacy</a:t>
            </a:r>
          </a:p>
          <a:p>
            <a:r>
              <a:rPr lang="en-GB" sz="1800" dirty="0"/>
              <a:t>Maths</a:t>
            </a:r>
          </a:p>
          <a:p>
            <a:r>
              <a:rPr lang="en-GB" sz="1800" dirty="0"/>
              <a:t>Understanding The World </a:t>
            </a:r>
          </a:p>
          <a:p>
            <a:r>
              <a:rPr lang="en-GB" sz="1800" dirty="0"/>
              <a:t>Expressive Arts and Design</a:t>
            </a:r>
          </a:p>
        </p:txBody>
      </p:sp>
      <p:pic>
        <p:nvPicPr>
          <p:cNvPr id="7" name="Picture 6">
            <a:extLst>
              <a:ext uri="{FF2B5EF4-FFF2-40B4-BE49-F238E27FC236}">
                <a16:creationId xmlns:a16="http://schemas.microsoft.com/office/drawing/2014/main" id="{09D6917B-B693-41CA-83CD-21502D6B427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834878" y="3820285"/>
            <a:ext cx="2880320" cy="2119735"/>
          </a:xfrm>
          <a:prstGeom prst="rect">
            <a:avLst/>
          </a:prstGeom>
        </p:spPr>
      </p:pic>
      <p:sp>
        <p:nvSpPr>
          <p:cNvPr id="8" name="Content Placeholder 2">
            <a:extLst>
              <a:ext uri="{FF2B5EF4-FFF2-40B4-BE49-F238E27FC236}">
                <a16:creationId xmlns:a16="http://schemas.microsoft.com/office/drawing/2014/main" id="{403D6257-411B-40C6-B87C-0B90DBA86351}"/>
              </a:ext>
            </a:extLst>
          </p:cNvPr>
          <p:cNvSpPr txBox="1">
            <a:spLocks/>
          </p:cNvSpPr>
          <p:nvPr/>
        </p:nvSpPr>
        <p:spPr>
          <a:xfrm>
            <a:off x="485598" y="1012973"/>
            <a:ext cx="8229600" cy="2445445"/>
          </a:xfrm>
          <a:prstGeom prst="rect">
            <a:avLst/>
          </a:prstGeom>
        </p:spPr>
        <p:txBody>
          <a:bodyPr vert="horz">
            <a:normAutofit/>
          </a:bodyPr>
          <a:lstStyle>
            <a:lvl1pPr marL="548640" indent="-411480" algn="l" rtl="0" eaLnBrk="1" latinLnBrk="0" hangingPunct="1">
              <a:spcBef>
                <a:spcPct val="20000"/>
              </a:spcBef>
              <a:buClr>
                <a:schemeClr val="tx1">
                  <a:shade val="95000"/>
                </a:schemeClr>
              </a:buClr>
              <a:buSzPct val="65000"/>
              <a:buFont typeface="Wingdings 2"/>
              <a:buChar char=""/>
              <a:defRPr kumimoji="0" sz="2800" kern="1200">
                <a:solidFill>
                  <a:schemeClr val="tx1"/>
                </a:solidFill>
                <a:latin typeface="+mn-lt"/>
                <a:ea typeface="+mn-ea"/>
                <a:cs typeface="+mn-cs"/>
              </a:defRPr>
            </a:lvl1pPr>
            <a:lvl2pPr marL="868680" indent="-283464" algn="l" rtl="0" eaLnBrk="1" latinLnBrk="0" hangingPunct="1">
              <a:spcBef>
                <a:spcPct val="20000"/>
              </a:spcBef>
              <a:buClr>
                <a:schemeClr val="tx1"/>
              </a:buClr>
              <a:buSzPct val="80000"/>
              <a:buFont typeface="Wingdings 2"/>
              <a:buChar char=""/>
              <a:defRPr kumimoji="0" sz="2400" kern="1200">
                <a:solidFill>
                  <a:schemeClr val="tx1"/>
                </a:solidFill>
                <a:latin typeface="+mn-lt"/>
                <a:ea typeface="+mn-ea"/>
                <a:cs typeface="+mn-cs"/>
              </a:defRPr>
            </a:lvl2pPr>
            <a:lvl3pPr marL="1133856" indent="-228600" algn="l" rtl="0" eaLnBrk="1" latinLnBrk="0" hangingPunct="1">
              <a:spcBef>
                <a:spcPct val="20000"/>
              </a:spcBef>
              <a:buClr>
                <a:schemeClr val="tx1"/>
              </a:buClr>
              <a:buSzPct val="95000"/>
              <a:buFont typeface="Wingdings"/>
              <a:buChar char=""/>
              <a:defRPr kumimoji="0" sz="2200" kern="1200">
                <a:solidFill>
                  <a:schemeClr val="tx1"/>
                </a:solidFill>
                <a:latin typeface="+mn-lt"/>
                <a:ea typeface="+mn-ea"/>
                <a:cs typeface="+mn-cs"/>
              </a:defRPr>
            </a:lvl3pPr>
            <a:lvl4pPr marL="1353312" indent="-182880" algn="l" rtl="0" eaLnBrk="1" latinLnBrk="0" hangingPunct="1">
              <a:spcBef>
                <a:spcPct val="20000"/>
              </a:spcBef>
              <a:buClr>
                <a:schemeClr val="tx1"/>
              </a:buClr>
              <a:buSzPct val="100000"/>
              <a:buFont typeface="Wingdings 3"/>
              <a:buChar char=""/>
              <a:defRPr kumimoji="0" sz="2000" kern="1200">
                <a:solidFill>
                  <a:schemeClr val="tx1"/>
                </a:solidFill>
                <a:latin typeface="+mn-lt"/>
                <a:ea typeface="+mn-ea"/>
                <a:cs typeface="+mn-cs"/>
              </a:defRPr>
            </a:lvl4pPr>
            <a:lvl5pPr marL="1545336" indent="-182880" algn="l" rtl="0" eaLnBrk="1" latinLnBrk="0" hangingPunct="1">
              <a:spcBef>
                <a:spcPct val="20000"/>
              </a:spcBef>
              <a:buClr>
                <a:schemeClr val="tx1"/>
              </a:buClr>
              <a:buFont typeface="Wingdings 2"/>
              <a:buChar char=""/>
              <a:defRPr kumimoji="0" sz="2000" kern="1200">
                <a:solidFill>
                  <a:schemeClr val="tx1"/>
                </a:solidFill>
                <a:latin typeface="+mn-lt"/>
                <a:ea typeface="+mn-ea"/>
                <a:cs typeface="+mn-cs"/>
              </a:defRPr>
            </a:lvl5pPr>
            <a:lvl6pPr marL="1764792" indent="-182880" algn="l" rtl="0" eaLnBrk="1" latinLnBrk="0" hangingPunct="1">
              <a:spcBef>
                <a:spcPct val="20000"/>
              </a:spcBef>
              <a:buClr>
                <a:schemeClr val="tx1"/>
              </a:buClr>
              <a:buFont typeface="Wingdings 3"/>
              <a:buChar char=""/>
              <a:defRPr kumimoji="0" sz="1800" kern="1200">
                <a:solidFill>
                  <a:schemeClr val="tx1"/>
                </a:solidFill>
                <a:latin typeface="+mn-lt"/>
                <a:ea typeface="+mn-ea"/>
                <a:cs typeface="+mn-cs"/>
              </a:defRPr>
            </a:lvl6pPr>
            <a:lvl7pPr marL="1965960" indent="-182880" algn="l" rtl="0" eaLnBrk="1" latinLnBrk="0" hangingPunct="1">
              <a:spcBef>
                <a:spcPct val="20000"/>
              </a:spcBef>
              <a:buClr>
                <a:schemeClr val="tx1"/>
              </a:buClr>
              <a:buFont typeface="Wingdings 2"/>
              <a:buChar char=""/>
              <a:defRPr kumimoji="0" sz="1600" kern="1200">
                <a:solidFill>
                  <a:schemeClr val="tx1"/>
                </a:solidFill>
                <a:latin typeface="+mn-lt"/>
                <a:ea typeface="+mn-ea"/>
                <a:cs typeface="+mn-cs"/>
              </a:defRPr>
            </a:lvl7pPr>
            <a:lvl8pPr marL="2167128" indent="-182880" algn="l" rtl="0" eaLnBrk="1" latinLnBrk="0" hangingPunct="1">
              <a:spcBef>
                <a:spcPct val="20000"/>
              </a:spcBef>
              <a:buClr>
                <a:schemeClr val="tx1"/>
              </a:buClr>
              <a:buFont typeface="Wingdings 2"/>
              <a:buChar char=""/>
              <a:defRPr kumimoji="0" sz="1400" kern="1200">
                <a:solidFill>
                  <a:schemeClr val="tx1"/>
                </a:solidFill>
                <a:latin typeface="+mn-lt"/>
                <a:ea typeface="+mn-ea"/>
                <a:cs typeface="+mn-cs"/>
              </a:defRPr>
            </a:lvl8pPr>
            <a:lvl9pPr marL="2368296" indent="-182880" algn="l" rtl="0" eaLnBrk="1" latinLnBrk="0" hangingPunct="1">
              <a:spcBef>
                <a:spcPct val="20000"/>
              </a:spcBef>
              <a:buClr>
                <a:schemeClr val="tx1"/>
              </a:buClr>
              <a:buFont typeface="Wingdings 2"/>
              <a:buChar char=""/>
              <a:defRPr kumimoji="0" sz="1400" kern="1200" baseline="0">
                <a:solidFill>
                  <a:schemeClr val="tx1"/>
                </a:solidFill>
                <a:latin typeface="+mn-lt"/>
                <a:ea typeface="+mn-ea"/>
                <a:cs typeface="+mn-cs"/>
              </a:defRPr>
            </a:lvl9pPr>
          </a:lstStyle>
          <a:p>
            <a:pPr marL="137160" indent="0">
              <a:buNone/>
            </a:pPr>
            <a:endParaRPr lang="en-GB" dirty="0"/>
          </a:p>
        </p:txBody>
      </p:sp>
      <p:sp>
        <p:nvSpPr>
          <p:cNvPr id="9" name="TextBox 8">
            <a:extLst>
              <a:ext uri="{FF2B5EF4-FFF2-40B4-BE49-F238E27FC236}">
                <a16:creationId xmlns:a16="http://schemas.microsoft.com/office/drawing/2014/main" id="{B0C9BE29-F4C5-4C89-A4BB-134B75DE5D99}"/>
              </a:ext>
            </a:extLst>
          </p:cNvPr>
          <p:cNvSpPr txBox="1"/>
          <p:nvPr/>
        </p:nvSpPr>
        <p:spPr>
          <a:xfrm>
            <a:off x="485598" y="1079646"/>
            <a:ext cx="8067530" cy="2308324"/>
          </a:xfrm>
          <a:prstGeom prst="rect">
            <a:avLst/>
          </a:prstGeom>
          <a:noFill/>
        </p:spPr>
        <p:txBody>
          <a:bodyPr wrap="square" rtlCol="0">
            <a:spAutoFit/>
          </a:bodyPr>
          <a:lstStyle/>
          <a:p>
            <a:r>
              <a:rPr lang="en-GB" dirty="0"/>
              <a:t>Reception is part of the Early Years Foundation Stage (EYFS) so we follow the EYFS curriculum. The children’s daily learning builds upon nursey and home experiences and is rooted in hands on experiences, learning from play and child initiated experiences and lots of talk for learning. The children undertake a Baseline Assessment in the first 6 weeks of school and this helps the school track your child’s progress over time. In the summer term the children are assessed on the Early Learning Goals and this is reported to parents and carers through a school report.</a:t>
            </a:r>
          </a:p>
        </p:txBody>
      </p:sp>
    </p:spTree>
    <p:extLst>
      <p:ext uri="{BB962C8B-B14F-4D97-AF65-F5344CB8AC3E}">
        <p14:creationId xmlns:p14="http://schemas.microsoft.com/office/powerpoint/2010/main" val="152319287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81A1E4-5351-41E8-9D3C-AA301BF49438}"/>
              </a:ext>
            </a:extLst>
          </p:cNvPr>
          <p:cNvSpPr>
            <a:spLocks noGrp="1"/>
          </p:cNvSpPr>
          <p:nvPr>
            <p:ph type="title"/>
          </p:nvPr>
        </p:nvSpPr>
        <p:spPr/>
        <p:txBody>
          <a:bodyPr>
            <a:normAutofit fontScale="90000"/>
          </a:bodyPr>
          <a:lstStyle/>
          <a:p>
            <a:r>
              <a:rPr lang="en-GB" dirty="0"/>
              <a:t>Early Reading Skills and Phonics</a:t>
            </a:r>
          </a:p>
        </p:txBody>
      </p:sp>
      <p:sp>
        <p:nvSpPr>
          <p:cNvPr id="3" name="Content Placeholder 2">
            <a:extLst>
              <a:ext uri="{FF2B5EF4-FFF2-40B4-BE49-F238E27FC236}">
                <a16:creationId xmlns:a16="http://schemas.microsoft.com/office/drawing/2014/main" id="{6FD4548B-F9AF-439A-A327-243B49554D33}"/>
              </a:ext>
            </a:extLst>
          </p:cNvPr>
          <p:cNvSpPr>
            <a:spLocks noGrp="1"/>
          </p:cNvSpPr>
          <p:nvPr>
            <p:ph idx="1"/>
          </p:nvPr>
        </p:nvSpPr>
        <p:spPr/>
        <p:txBody>
          <a:bodyPr>
            <a:normAutofit fontScale="92500" lnSpcReduction="10000"/>
          </a:bodyPr>
          <a:lstStyle/>
          <a:p>
            <a:r>
              <a:rPr lang="en-GB" b="1" dirty="0"/>
              <a:t>We follow Rocket Phonics. It is a fun way to teach children to read and write. </a:t>
            </a:r>
          </a:p>
          <a:p>
            <a:r>
              <a:rPr lang="en-GB" b="1" dirty="0"/>
              <a:t>We use flashcards, big books, daily workbooks and class texts.</a:t>
            </a:r>
          </a:p>
          <a:p>
            <a:r>
              <a:rPr lang="en-GB" b="1" dirty="0"/>
              <a:t>We allocate reading books to go home and you can access the online EBooks.</a:t>
            </a:r>
          </a:p>
          <a:p>
            <a:r>
              <a:rPr lang="en-GB" b="1" dirty="0"/>
              <a:t>In their Rocket Phonics lessons, your child will learn to recognise, identify, say and read all of the sounds of the English language along with writing and spelling them.</a:t>
            </a:r>
          </a:p>
          <a:p>
            <a:r>
              <a:rPr lang="en-GB" b="1" dirty="0"/>
              <a:t>We will hold a parental reading meeting in the Autumn term to explain this further.</a:t>
            </a:r>
            <a:endParaRPr lang="en-GB" dirty="0"/>
          </a:p>
        </p:txBody>
      </p:sp>
    </p:spTree>
    <p:extLst>
      <p:ext uri="{BB962C8B-B14F-4D97-AF65-F5344CB8AC3E}">
        <p14:creationId xmlns:p14="http://schemas.microsoft.com/office/powerpoint/2010/main" val="417913679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5B28B7-8ABF-4D4A-88E5-24B461C3DC31}"/>
              </a:ext>
            </a:extLst>
          </p:cNvPr>
          <p:cNvSpPr>
            <a:spLocks noGrp="1"/>
          </p:cNvSpPr>
          <p:nvPr>
            <p:ph type="title"/>
          </p:nvPr>
        </p:nvSpPr>
        <p:spPr>
          <a:xfrm>
            <a:off x="457200" y="274638"/>
            <a:ext cx="8229600" cy="1498178"/>
          </a:xfrm>
        </p:spPr>
        <p:txBody>
          <a:bodyPr>
            <a:normAutofit fontScale="90000"/>
          </a:bodyPr>
          <a:lstStyle/>
          <a:p>
            <a:r>
              <a:rPr lang="en-GB" dirty="0"/>
              <a:t>Special Educational Needs and Disability (SEND)</a:t>
            </a:r>
            <a:br>
              <a:rPr lang="en-GB" dirty="0"/>
            </a:br>
            <a:r>
              <a:rPr lang="en-GB" dirty="0"/>
              <a:t>Mental Health and Well-being</a:t>
            </a:r>
          </a:p>
        </p:txBody>
      </p:sp>
      <p:sp>
        <p:nvSpPr>
          <p:cNvPr id="3" name="Content Placeholder 2">
            <a:extLst>
              <a:ext uri="{FF2B5EF4-FFF2-40B4-BE49-F238E27FC236}">
                <a16:creationId xmlns:a16="http://schemas.microsoft.com/office/drawing/2014/main" id="{7757DFFC-02E9-4A92-91AD-256014A512C1}"/>
              </a:ext>
            </a:extLst>
          </p:cNvPr>
          <p:cNvSpPr>
            <a:spLocks noGrp="1"/>
          </p:cNvSpPr>
          <p:nvPr>
            <p:ph idx="1"/>
          </p:nvPr>
        </p:nvSpPr>
        <p:spPr>
          <a:xfrm>
            <a:off x="457200" y="2060848"/>
            <a:ext cx="8229600" cy="4248512"/>
          </a:xfrm>
        </p:spPr>
        <p:txBody>
          <a:bodyPr>
            <a:normAutofit/>
          </a:bodyPr>
          <a:lstStyle/>
          <a:p>
            <a:r>
              <a:rPr lang="en-GB" dirty="0"/>
              <a:t>Our SENCO is also our Deputy Head teacher Mrs Vitiello</a:t>
            </a:r>
          </a:p>
          <a:p>
            <a:r>
              <a:rPr lang="en-GB" dirty="0"/>
              <a:t>Mrs </a:t>
            </a:r>
            <a:r>
              <a:rPr lang="en-GB" dirty="0" err="1"/>
              <a:t>Cornall</a:t>
            </a:r>
            <a:r>
              <a:rPr lang="en-GB" dirty="0"/>
              <a:t> is our MHWB Manager</a:t>
            </a:r>
          </a:p>
          <a:p>
            <a:r>
              <a:rPr lang="en-GB" dirty="0"/>
              <a:t>Inclusive and personalised approach</a:t>
            </a:r>
          </a:p>
          <a:p>
            <a:r>
              <a:rPr lang="en-GB" dirty="0"/>
              <a:t>Early identification of additional needs</a:t>
            </a:r>
          </a:p>
          <a:p>
            <a:r>
              <a:rPr lang="en-GB" dirty="0"/>
              <a:t>External advisors</a:t>
            </a:r>
          </a:p>
          <a:p>
            <a:r>
              <a:rPr lang="en-GB" dirty="0"/>
              <a:t>Work closely with families</a:t>
            </a:r>
          </a:p>
          <a:p>
            <a:pPr marL="137160" indent="0">
              <a:buNone/>
            </a:pPr>
            <a:endParaRPr lang="en-GB" dirty="0"/>
          </a:p>
          <a:p>
            <a:endParaRPr lang="en-GB" dirty="0"/>
          </a:p>
          <a:p>
            <a:endParaRPr lang="en-GB" dirty="0"/>
          </a:p>
          <a:p>
            <a:endParaRPr lang="en-GB" dirty="0"/>
          </a:p>
        </p:txBody>
      </p:sp>
    </p:spTree>
    <p:extLst>
      <p:ext uri="{BB962C8B-B14F-4D97-AF65-F5344CB8AC3E}">
        <p14:creationId xmlns:p14="http://schemas.microsoft.com/office/powerpoint/2010/main" val="104733734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Website</a:t>
            </a:r>
          </a:p>
        </p:txBody>
      </p:sp>
      <p:sp>
        <p:nvSpPr>
          <p:cNvPr id="3" name="Content Placeholder 2"/>
          <p:cNvSpPr>
            <a:spLocks noGrp="1"/>
          </p:cNvSpPr>
          <p:nvPr>
            <p:ph idx="1"/>
          </p:nvPr>
        </p:nvSpPr>
        <p:spPr>
          <a:xfrm>
            <a:off x="199708" y="1772816"/>
            <a:ext cx="8229600" cy="4709160"/>
          </a:xfrm>
        </p:spPr>
        <p:txBody>
          <a:bodyPr>
            <a:normAutofit fontScale="92500" lnSpcReduction="10000"/>
          </a:bodyPr>
          <a:lstStyle/>
          <a:p>
            <a:r>
              <a:rPr lang="en-GB" dirty="0">
                <a:solidFill>
                  <a:srgbClr val="7030A0"/>
                </a:solidFill>
                <a:hlinkClick r:id="rId2">
                  <a:extLst>
                    <a:ext uri="{A12FA001-AC4F-418D-AE19-62706E023703}">
                      <ahyp:hlinkClr xmlns:ahyp="http://schemas.microsoft.com/office/drawing/2018/hyperlinkcolor" val="tx"/>
                    </a:ext>
                  </a:extLst>
                </a:hlinkClick>
              </a:rPr>
              <a:t>https://www.ethelbert-road.kent.sch.uk/</a:t>
            </a:r>
            <a:endParaRPr lang="en-GB" dirty="0">
              <a:solidFill>
                <a:srgbClr val="7030A0"/>
              </a:solidFill>
            </a:endParaRPr>
          </a:p>
          <a:p>
            <a:endParaRPr lang="en-GB" dirty="0"/>
          </a:p>
          <a:p>
            <a:r>
              <a:rPr lang="en-GB" dirty="0"/>
              <a:t>If you go to Class Pages and click on YR starters 2026 you will see the video to share with your child of a typical day in the class</a:t>
            </a:r>
          </a:p>
          <a:p>
            <a:pPr marL="137160" indent="0">
              <a:buNone/>
            </a:pPr>
            <a:endParaRPr lang="en-GB" dirty="0"/>
          </a:p>
          <a:p>
            <a:r>
              <a:rPr lang="en-GB" dirty="0"/>
              <a:t>You can also see lots of other information such as the school brochure, and a starting school tick list</a:t>
            </a:r>
          </a:p>
          <a:p>
            <a:pPr marL="137160" indent="0">
              <a:buNone/>
            </a:pPr>
            <a:endParaRPr lang="en-GB" dirty="0"/>
          </a:p>
          <a:p>
            <a:r>
              <a:rPr lang="en-GB" dirty="0"/>
              <a:t>We have our own YR class email so that you can always contact us. </a:t>
            </a:r>
            <a:r>
              <a:rPr lang="en-GB" dirty="0">
                <a:hlinkClick r:id="rId3"/>
              </a:rPr>
              <a:t>YR@ethelbert-road.kent.sch.uk</a:t>
            </a:r>
            <a:endParaRPr lang="en-GB" dirty="0"/>
          </a:p>
          <a:p>
            <a:endParaRPr lang="en-GB" dirty="0"/>
          </a:p>
        </p:txBody>
      </p:sp>
      <p:pic>
        <p:nvPicPr>
          <p:cNvPr id="4" name="Picture 3">
            <a:extLst>
              <a:ext uri="{FF2B5EF4-FFF2-40B4-BE49-F238E27FC236}">
                <a16:creationId xmlns:a16="http://schemas.microsoft.com/office/drawing/2014/main" id="{F658438E-5177-4BB2-81C7-2176D0F65C94}"/>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62253" y="274638"/>
            <a:ext cx="1692587" cy="2434282"/>
          </a:xfrm>
          <a:prstGeom prst="rect">
            <a:avLst/>
          </a:prstGeom>
        </p:spPr>
      </p:pic>
    </p:spTree>
    <p:extLst>
      <p:ext uri="{BB962C8B-B14F-4D97-AF65-F5344CB8AC3E}">
        <p14:creationId xmlns:p14="http://schemas.microsoft.com/office/powerpoint/2010/main" val="30273004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490"/>
            <a:ext cx="8229600" cy="1143000"/>
          </a:xfrm>
        </p:spPr>
        <p:txBody>
          <a:bodyPr/>
          <a:lstStyle/>
          <a:p>
            <a:r>
              <a:rPr lang="en-GB" dirty="0">
                <a:latin typeface="Lucida Sans" panose="020B0602030504020204" pitchFamily="34" charset="0"/>
              </a:rPr>
              <a:t>Uniform</a:t>
            </a:r>
          </a:p>
        </p:txBody>
      </p:sp>
      <p:sp>
        <p:nvSpPr>
          <p:cNvPr id="3" name="Content Placeholder 2"/>
          <p:cNvSpPr>
            <a:spLocks noGrp="1"/>
          </p:cNvSpPr>
          <p:nvPr>
            <p:ph idx="1"/>
          </p:nvPr>
        </p:nvSpPr>
        <p:spPr>
          <a:xfrm>
            <a:off x="457200" y="980728"/>
            <a:ext cx="8229600" cy="5770782"/>
          </a:xfrm>
        </p:spPr>
        <p:txBody>
          <a:bodyPr>
            <a:normAutofit/>
          </a:bodyPr>
          <a:lstStyle/>
          <a:p>
            <a:pPr marL="109537" lvl="0" indent="0" algn="ctr" fontAlgn="base">
              <a:lnSpc>
                <a:spcPct val="90000"/>
              </a:lnSpc>
              <a:spcBef>
                <a:spcPts val="400"/>
              </a:spcBef>
              <a:spcAft>
                <a:spcPct val="0"/>
              </a:spcAft>
              <a:buClr>
                <a:srgbClr val="2DA2BF"/>
              </a:buClr>
              <a:buSzPct val="68000"/>
              <a:buNone/>
            </a:pPr>
            <a:r>
              <a:rPr lang="en-GB" dirty="0">
                <a:solidFill>
                  <a:prstClr val="black"/>
                </a:solidFill>
                <a:latin typeface="Comic Sans MS" pitchFamily="66" charset="0"/>
              </a:rPr>
              <a:t>Please ensure all items </a:t>
            </a:r>
            <a:r>
              <a:rPr lang="en-GB">
                <a:solidFill>
                  <a:prstClr val="black"/>
                </a:solidFill>
                <a:latin typeface="Comic Sans MS" pitchFamily="66" charset="0"/>
              </a:rPr>
              <a:t>are named</a:t>
            </a:r>
            <a:endParaRPr lang="en-GB" sz="1900" dirty="0">
              <a:solidFill>
                <a:prstClr val="black"/>
              </a:solidFill>
              <a:latin typeface="Comic Sans MS" pitchFamily="66" charset="0"/>
            </a:endParaRPr>
          </a:p>
          <a:p>
            <a:pPr marL="342900" lvl="0" indent="-342900" fontAlgn="base">
              <a:lnSpc>
                <a:spcPct val="150000"/>
              </a:lnSpc>
              <a:buFont typeface="Wingdings 3" panose="05040102010807070707" pitchFamily="18" charset="2"/>
              <a:buChar char=""/>
              <a:tabLst>
                <a:tab pos="457200" algn="l"/>
              </a:tabLst>
            </a:pPr>
            <a:r>
              <a:rPr lang="en-GB" sz="1800"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Purple sweatshirt, cardigan or fleece with school logo</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Font typeface="Wingdings 3" panose="05040102010807070707" pitchFamily="18" charset="2"/>
              <a:buChar char=""/>
              <a:tabLst>
                <a:tab pos="457200" algn="l"/>
              </a:tabLst>
            </a:pPr>
            <a:r>
              <a:rPr lang="en-GB" sz="1800"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Gold polo shirt (Logo or no logo).</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Font typeface="Wingdings 3" panose="05040102010807070707" pitchFamily="18" charset="2"/>
              <a:buChar char=""/>
              <a:tabLst>
                <a:tab pos="457200" algn="l"/>
              </a:tabLst>
            </a:pPr>
            <a:r>
              <a:rPr lang="en-GB" sz="1800"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Smart grey trousers/shorts, grey skirt or pinafore dress, Check dress (purple/Yellow) or pinafore dress (grey).</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Font typeface="Wingdings 3" panose="05040102010807070707" pitchFamily="18" charset="2"/>
              <a:buChar char=""/>
              <a:tabLst>
                <a:tab pos="457200" algn="l"/>
              </a:tabLst>
            </a:pPr>
            <a:r>
              <a:rPr lang="en-GB" sz="1800"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Easily fastened Coat – please send coats </a:t>
            </a:r>
            <a:r>
              <a:rPr lang="en-GB" sz="1800" b="1"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every day</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Font typeface="Wingdings 3" panose="05040102010807070707" pitchFamily="18" charset="2"/>
              <a:buChar char=""/>
              <a:tabLst>
                <a:tab pos="457200" algn="l"/>
              </a:tabLst>
            </a:pPr>
            <a:r>
              <a:rPr lang="en-GB" sz="1800"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White, grey or black socks or tights</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Font typeface="Wingdings 3" panose="05040102010807070707" pitchFamily="18" charset="2"/>
              <a:buChar char=""/>
              <a:tabLst>
                <a:tab pos="457200" algn="l"/>
              </a:tabLst>
            </a:pPr>
            <a:r>
              <a:rPr lang="en-GB" sz="1800"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PE kit – Purple hoody (with logo), purple T-Shirt (with logo), black shorts/black joggers/leggings, black trainers</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Font typeface="Wingdings 3" panose="05040102010807070707" pitchFamily="18" charset="2"/>
              <a:buChar char=""/>
              <a:tabLst>
                <a:tab pos="457200" algn="l"/>
              </a:tabLst>
            </a:pPr>
            <a:r>
              <a:rPr lang="en-GB" sz="1800"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Book bag with logo</a:t>
            </a:r>
            <a:endParaRPr lang="en-GB" sz="1800" dirty="0">
              <a:effectLst/>
              <a:latin typeface="Times New Roman" panose="02020603050405020304" pitchFamily="18" charset="0"/>
              <a:ea typeface="Times New Roman" panose="02020603050405020304" pitchFamily="18" charset="0"/>
            </a:endParaRPr>
          </a:p>
          <a:p>
            <a:pPr marL="342900" lvl="0" indent="-342900" fontAlgn="base">
              <a:lnSpc>
                <a:spcPct val="150000"/>
              </a:lnSpc>
              <a:buFont typeface="Wingdings 3" panose="05040102010807070707" pitchFamily="18" charset="2"/>
              <a:buChar char=""/>
              <a:tabLst>
                <a:tab pos="457200" algn="l"/>
              </a:tabLst>
            </a:pPr>
            <a:r>
              <a:rPr lang="en-GB" sz="1800" kern="1200" dirty="0">
                <a:solidFill>
                  <a:srgbClr val="000000"/>
                </a:solidFill>
                <a:effectLst/>
                <a:latin typeface="Comic Sans MS" panose="030F0702030302020204" pitchFamily="66" charset="0"/>
                <a:ea typeface="Times New Roman" panose="02020603050405020304" pitchFamily="18" charset="0"/>
                <a:cs typeface="Times New Roman" panose="02020603050405020304" pitchFamily="18" charset="0"/>
              </a:rPr>
              <a:t>Flat black shoes (no trainers, high heels, crocs or open toe sandals. Any sandals need an ankle strap).</a:t>
            </a:r>
            <a:endParaRPr lang="en-GB" sz="1800" dirty="0">
              <a:effectLst/>
              <a:latin typeface="Times New Roman" panose="02020603050405020304" pitchFamily="18" charset="0"/>
              <a:ea typeface="Times New Roman" panose="02020603050405020304" pitchFamily="18" charset="0"/>
            </a:endParaRPr>
          </a:p>
          <a:p>
            <a:pPr marL="109537" lvl="0" indent="0" fontAlgn="base">
              <a:lnSpc>
                <a:spcPct val="150000"/>
              </a:lnSpc>
              <a:spcBef>
                <a:spcPts val="400"/>
              </a:spcBef>
              <a:spcAft>
                <a:spcPct val="0"/>
              </a:spcAft>
              <a:buClr>
                <a:srgbClr val="2DA2BF"/>
              </a:buClr>
              <a:buSzPct val="68000"/>
              <a:buNone/>
            </a:pPr>
            <a:endParaRPr lang="en-GB" dirty="0">
              <a:solidFill>
                <a:prstClr val="black"/>
              </a:solidFill>
              <a:latin typeface="Comic Sans MS" pitchFamily="66" charset="0"/>
            </a:endParaRPr>
          </a:p>
          <a:p>
            <a:endParaRPr lang="en-GB" dirty="0"/>
          </a:p>
        </p:txBody>
      </p:sp>
    </p:spTree>
    <p:extLst>
      <p:ext uri="{BB962C8B-B14F-4D97-AF65-F5344CB8AC3E}">
        <p14:creationId xmlns:p14="http://schemas.microsoft.com/office/powerpoint/2010/main" val="45586749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106490"/>
            <a:ext cx="8229600" cy="1143000"/>
          </a:xfrm>
        </p:spPr>
        <p:txBody>
          <a:bodyPr/>
          <a:lstStyle/>
          <a:p>
            <a:r>
              <a:rPr lang="en-GB" dirty="0">
                <a:latin typeface="Lucida Sans" panose="020B0602030504020204" pitchFamily="34" charset="0"/>
              </a:rPr>
              <a:t>Uniform</a:t>
            </a:r>
          </a:p>
        </p:txBody>
      </p:sp>
      <p:sp>
        <p:nvSpPr>
          <p:cNvPr id="3" name="Content Placeholder 2"/>
          <p:cNvSpPr>
            <a:spLocks noGrp="1"/>
          </p:cNvSpPr>
          <p:nvPr>
            <p:ph idx="1"/>
          </p:nvPr>
        </p:nvSpPr>
        <p:spPr>
          <a:xfrm>
            <a:off x="457200" y="980728"/>
            <a:ext cx="8229600" cy="5770782"/>
          </a:xfrm>
        </p:spPr>
        <p:txBody>
          <a:bodyPr>
            <a:normAutofit/>
          </a:bodyPr>
          <a:lstStyle/>
          <a:p>
            <a:pPr marL="109537" lvl="0" indent="0" fontAlgn="base">
              <a:lnSpc>
                <a:spcPct val="90000"/>
              </a:lnSpc>
              <a:spcBef>
                <a:spcPts val="400"/>
              </a:spcBef>
              <a:spcAft>
                <a:spcPct val="0"/>
              </a:spcAft>
              <a:buClr>
                <a:srgbClr val="2DA2BF"/>
              </a:buClr>
              <a:buSzPct val="68000"/>
              <a:buNone/>
            </a:pPr>
            <a:endParaRPr lang="en-GB" sz="1900" dirty="0">
              <a:solidFill>
                <a:prstClr val="black"/>
              </a:solidFill>
              <a:latin typeface="Comic Sans MS" pitchFamily="66" charset="0"/>
            </a:endParaRPr>
          </a:p>
          <a:p>
            <a:pPr marL="365125" lvl="0" indent="-255588" fontAlgn="base">
              <a:lnSpc>
                <a:spcPct val="90000"/>
              </a:lnSpc>
              <a:spcBef>
                <a:spcPts val="400"/>
              </a:spcBef>
              <a:spcAft>
                <a:spcPct val="0"/>
              </a:spcAft>
              <a:buClr>
                <a:srgbClr val="2DA2BF"/>
              </a:buClr>
              <a:buSzPct val="68000"/>
              <a:buFont typeface="Wingdings 3" pitchFamily="18" charset="2"/>
              <a:buChar char=""/>
            </a:pPr>
            <a:r>
              <a:rPr lang="en-GB" sz="1900" dirty="0">
                <a:solidFill>
                  <a:prstClr val="black"/>
                </a:solidFill>
                <a:latin typeface="Comic Sans MS" pitchFamily="66" charset="0"/>
              </a:rPr>
              <a:t>No jewellery (unless authorised by the Headteacher for religious, SEND or medical reasons). Small plain stud earrings only.</a:t>
            </a:r>
          </a:p>
          <a:p>
            <a:pPr marL="109537" lvl="0" indent="0" fontAlgn="base">
              <a:lnSpc>
                <a:spcPct val="90000"/>
              </a:lnSpc>
              <a:spcBef>
                <a:spcPts val="400"/>
              </a:spcBef>
              <a:spcAft>
                <a:spcPct val="0"/>
              </a:spcAft>
              <a:buClr>
                <a:srgbClr val="2DA2BF"/>
              </a:buClr>
              <a:buSzPct val="68000"/>
              <a:buNone/>
            </a:pPr>
            <a:endParaRPr lang="en-GB" sz="1900" dirty="0">
              <a:solidFill>
                <a:prstClr val="black"/>
              </a:solidFill>
              <a:latin typeface="Comic Sans MS" pitchFamily="66" charset="0"/>
            </a:endParaRPr>
          </a:p>
          <a:p>
            <a:pPr marL="365125" indent="-255588" fontAlgn="base">
              <a:lnSpc>
                <a:spcPct val="90000"/>
              </a:lnSpc>
              <a:spcBef>
                <a:spcPts val="400"/>
              </a:spcBef>
              <a:spcAft>
                <a:spcPct val="0"/>
              </a:spcAft>
              <a:buClr>
                <a:srgbClr val="2DA2BF"/>
              </a:buClr>
              <a:buSzPct val="68000"/>
              <a:buFont typeface="Wingdings 3" pitchFamily="18" charset="2"/>
              <a:buChar char=""/>
            </a:pPr>
            <a:r>
              <a:rPr lang="en-GB" sz="1900" dirty="0">
                <a:solidFill>
                  <a:prstClr val="black"/>
                </a:solidFill>
                <a:latin typeface="Comic Sans MS" pitchFamily="66" charset="0"/>
              </a:rPr>
              <a:t>PE Kit to be worn on PE day (You will be notified when PE sessions will start). Purple hoody with logo, Purple T-shirt with logo, black shorts, tracksuit bottoms or leggings, sports trainers or plimsoles. </a:t>
            </a:r>
          </a:p>
          <a:p>
            <a:pPr marL="109537" lvl="0" indent="0" fontAlgn="base">
              <a:lnSpc>
                <a:spcPct val="90000"/>
              </a:lnSpc>
              <a:spcBef>
                <a:spcPts val="400"/>
              </a:spcBef>
              <a:spcAft>
                <a:spcPct val="0"/>
              </a:spcAft>
              <a:buClr>
                <a:srgbClr val="2DA2BF"/>
              </a:buClr>
              <a:buSzPct val="68000"/>
              <a:buNone/>
            </a:pPr>
            <a:endParaRPr lang="en-GB" sz="1900" dirty="0">
              <a:solidFill>
                <a:prstClr val="black"/>
              </a:solidFill>
              <a:latin typeface="Comic Sans MS" pitchFamily="66" charset="0"/>
            </a:endParaRPr>
          </a:p>
          <a:p>
            <a:pPr marL="365125" lvl="0" indent="-255588" fontAlgn="base">
              <a:lnSpc>
                <a:spcPct val="90000"/>
              </a:lnSpc>
              <a:spcBef>
                <a:spcPts val="400"/>
              </a:spcBef>
              <a:spcAft>
                <a:spcPct val="0"/>
              </a:spcAft>
              <a:buClr>
                <a:srgbClr val="2DA2BF"/>
              </a:buClr>
              <a:buSzPct val="68000"/>
              <a:buFont typeface="Wingdings 3" pitchFamily="18" charset="2"/>
              <a:buChar char=""/>
            </a:pPr>
            <a:r>
              <a:rPr lang="en-GB" sz="1900" dirty="0">
                <a:solidFill>
                  <a:prstClr val="black"/>
                </a:solidFill>
                <a:latin typeface="Comic Sans MS" pitchFamily="66" charset="0"/>
              </a:rPr>
              <a:t>Long hair (to the shoulders) to be tied back. No extreme hair styles such as sculptured, names r patters, symbols, Mohicans, or dyed. </a:t>
            </a:r>
          </a:p>
          <a:p>
            <a:pPr marL="109537" lvl="0" indent="0" fontAlgn="base">
              <a:lnSpc>
                <a:spcPct val="90000"/>
              </a:lnSpc>
              <a:spcBef>
                <a:spcPts val="400"/>
              </a:spcBef>
              <a:spcAft>
                <a:spcPct val="0"/>
              </a:spcAft>
              <a:buClr>
                <a:srgbClr val="2DA2BF"/>
              </a:buClr>
              <a:buSzPct val="68000"/>
              <a:buNone/>
            </a:pPr>
            <a:endParaRPr lang="en-GB" sz="1900" dirty="0">
              <a:solidFill>
                <a:prstClr val="black"/>
              </a:solidFill>
              <a:latin typeface="Comic Sans MS" pitchFamily="66" charset="0"/>
            </a:endParaRPr>
          </a:p>
          <a:p>
            <a:pPr marL="365125" lvl="0" indent="-255588" fontAlgn="base">
              <a:lnSpc>
                <a:spcPct val="90000"/>
              </a:lnSpc>
              <a:spcBef>
                <a:spcPts val="400"/>
              </a:spcBef>
              <a:spcAft>
                <a:spcPct val="0"/>
              </a:spcAft>
              <a:buClr>
                <a:srgbClr val="2DA2BF"/>
              </a:buClr>
              <a:buSzPct val="68000"/>
              <a:buFont typeface="Wingdings 3" pitchFamily="18" charset="2"/>
              <a:buChar char=""/>
            </a:pPr>
            <a:r>
              <a:rPr lang="en-GB" sz="1900" dirty="0">
                <a:solidFill>
                  <a:prstClr val="black"/>
                </a:solidFill>
                <a:latin typeface="Comic Sans MS" pitchFamily="66" charset="0"/>
              </a:rPr>
              <a:t>Please ensure that names are in EVERYTHING! </a:t>
            </a:r>
          </a:p>
          <a:p>
            <a:pPr marL="109537" lvl="0" indent="0" fontAlgn="base">
              <a:lnSpc>
                <a:spcPct val="90000"/>
              </a:lnSpc>
              <a:spcBef>
                <a:spcPts val="400"/>
              </a:spcBef>
              <a:spcAft>
                <a:spcPct val="0"/>
              </a:spcAft>
              <a:buClr>
                <a:srgbClr val="2DA2BF"/>
              </a:buClr>
              <a:buSzPct val="68000"/>
              <a:buNone/>
            </a:pPr>
            <a:endParaRPr lang="en-GB" sz="1900" dirty="0">
              <a:solidFill>
                <a:prstClr val="black"/>
              </a:solidFill>
              <a:latin typeface="Comic Sans MS" pitchFamily="66" charset="0"/>
            </a:endParaRPr>
          </a:p>
          <a:p>
            <a:pPr marL="365125" lvl="0" indent="-255588" fontAlgn="base">
              <a:lnSpc>
                <a:spcPct val="90000"/>
              </a:lnSpc>
              <a:spcBef>
                <a:spcPts val="400"/>
              </a:spcBef>
              <a:spcAft>
                <a:spcPct val="0"/>
              </a:spcAft>
              <a:buClr>
                <a:srgbClr val="2DA2BF"/>
              </a:buClr>
              <a:buSzPct val="68000"/>
              <a:buFont typeface="Wingdings 3" pitchFamily="18" charset="2"/>
              <a:buChar char=""/>
            </a:pPr>
            <a:r>
              <a:rPr lang="en-GB" sz="1900" dirty="0">
                <a:solidFill>
                  <a:prstClr val="black"/>
                </a:solidFill>
                <a:latin typeface="Comic Sans MS" pitchFamily="66" charset="0"/>
              </a:rPr>
              <a:t>A pair of named wellies to stay in school</a:t>
            </a:r>
          </a:p>
          <a:p>
            <a:pPr marL="365125" lvl="0" indent="-255588" fontAlgn="base">
              <a:lnSpc>
                <a:spcPct val="90000"/>
              </a:lnSpc>
              <a:spcBef>
                <a:spcPts val="400"/>
              </a:spcBef>
              <a:spcAft>
                <a:spcPct val="0"/>
              </a:spcAft>
              <a:buClr>
                <a:srgbClr val="2DA2BF"/>
              </a:buClr>
              <a:buSzPct val="68000"/>
              <a:buFont typeface="Wingdings 3" pitchFamily="18" charset="2"/>
              <a:buChar char=""/>
            </a:pPr>
            <a:endParaRPr lang="en-GB" dirty="0">
              <a:solidFill>
                <a:prstClr val="black"/>
              </a:solidFill>
              <a:latin typeface="Comic Sans MS" pitchFamily="66" charset="0"/>
            </a:endParaRPr>
          </a:p>
          <a:p>
            <a:pPr marL="137160" indent="0" algn="ctr">
              <a:buNone/>
            </a:pPr>
            <a:r>
              <a:rPr lang="en-GB" dirty="0">
                <a:solidFill>
                  <a:prstClr val="black"/>
                </a:solidFill>
                <a:latin typeface="Comic Sans MS" pitchFamily="66" charset="0"/>
              </a:rPr>
              <a:t>Please speak to the </a:t>
            </a:r>
            <a:r>
              <a:rPr lang="en-GB" dirty="0" err="1">
                <a:solidFill>
                  <a:prstClr val="black"/>
                </a:solidFill>
                <a:latin typeface="Comic Sans MS" pitchFamily="66" charset="0"/>
              </a:rPr>
              <a:t>SENCo</a:t>
            </a:r>
            <a:r>
              <a:rPr lang="en-GB" dirty="0">
                <a:solidFill>
                  <a:prstClr val="black"/>
                </a:solidFill>
                <a:latin typeface="Comic Sans MS" pitchFamily="66" charset="0"/>
              </a:rPr>
              <a:t> if you need amendments to the uniform for your child</a:t>
            </a:r>
          </a:p>
          <a:p>
            <a:endParaRPr lang="en-GB" dirty="0"/>
          </a:p>
        </p:txBody>
      </p:sp>
    </p:spTree>
    <p:extLst>
      <p:ext uri="{BB962C8B-B14F-4D97-AF65-F5344CB8AC3E}">
        <p14:creationId xmlns:p14="http://schemas.microsoft.com/office/powerpoint/2010/main" val="24073390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DC767F8-2943-4F36-9C89-1385F36BDC49}"/>
              </a:ext>
            </a:extLst>
          </p:cNvPr>
          <p:cNvSpPr>
            <a:spLocks noGrp="1"/>
          </p:cNvSpPr>
          <p:nvPr>
            <p:ph type="title"/>
          </p:nvPr>
        </p:nvSpPr>
        <p:spPr/>
        <p:txBody>
          <a:bodyPr/>
          <a:lstStyle/>
          <a:p>
            <a:r>
              <a:rPr lang="en-GB" dirty="0"/>
              <a:t>School Dinners</a:t>
            </a:r>
          </a:p>
        </p:txBody>
      </p:sp>
      <p:sp>
        <p:nvSpPr>
          <p:cNvPr id="3" name="Content Placeholder 2">
            <a:extLst>
              <a:ext uri="{FF2B5EF4-FFF2-40B4-BE49-F238E27FC236}">
                <a16:creationId xmlns:a16="http://schemas.microsoft.com/office/drawing/2014/main" id="{AAD06147-9EE3-460E-99EC-DE6411B692F7}"/>
              </a:ext>
            </a:extLst>
          </p:cNvPr>
          <p:cNvSpPr>
            <a:spLocks noGrp="1"/>
          </p:cNvSpPr>
          <p:nvPr>
            <p:ph idx="1"/>
          </p:nvPr>
        </p:nvSpPr>
        <p:spPr>
          <a:xfrm>
            <a:off x="426368" y="1397557"/>
            <a:ext cx="8229600" cy="3327587"/>
          </a:xfrm>
        </p:spPr>
        <p:txBody>
          <a:bodyPr>
            <a:normAutofit fontScale="85000" lnSpcReduction="20000"/>
          </a:bodyPr>
          <a:lstStyle/>
          <a:p>
            <a:pPr marL="137160" indent="0">
              <a:buNone/>
            </a:pPr>
            <a:r>
              <a:rPr lang="en-GB" dirty="0"/>
              <a:t>Every child from Reception to Year 2 is entitled to a free school dinner known as Universal Free School Dinners and provided by the Government.</a:t>
            </a:r>
          </a:p>
          <a:p>
            <a:pPr marL="137160" indent="0">
              <a:buNone/>
            </a:pPr>
            <a:endParaRPr lang="en-GB" dirty="0"/>
          </a:p>
          <a:p>
            <a:pPr marL="137160" indent="0">
              <a:buNone/>
            </a:pPr>
            <a:r>
              <a:rPr lang="en-GB" dirty="0"/>
              <a:t>Our meals are cooked off site and delivered daily. Our menu can be found on our website and you can make the decision for your child to have a free school meal every morning when dropping off. The children can choose a meat dinner (red), vegetarian dinner (green) or a jacket potato. </a:t>
            </a:r>
          </a:p>
        </p:txBody>
      </p:sp>
      <p:pic>
        <p:nvPicPr>
          <p:cNvPr id="5" name="Picture 4">
            <a:extLst>
              <a:ext uri="{FF2B5EF4-FFF2-40B4-BE49-F238E27FC236}">
                <a16:creationId xmlns:a16="http://schemas.microsoft.com/office/drawing/2014/main" id="{237E4678-68C4-421D-9229-1191AA48B68E}"/>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675598" y="4455740"/>
            <a:ext cx="1792803" cy="2127622"/>
          </a:xfrm>
          <a:prstGeom prst="rect">
            <a:avLst/>
          </a:prstGeom>
        </p:spPr>
      </p:pic>
    </p:spTree>
    <p:extLst>
      <p:ext uri="{BB962C8B-B14F-4D97-AF65-F5344CB8AC3E}">
        <p14:creationId xmlns:p14="http://schemas.microsoft.com/office/powerpoint/2010/main" val="35864109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86505F-4DC6-44A6-807F-5C322E22DBC3}"/>
              </a:ext>
            </a:extLst>
          </p:cNvPr>
          <p:cNvSpPr>
            <a:spLocks noGrp="1"/>
          </p:cNvSpPr>
          <p:nvPr>
            <p:ph type="title"/>
          </p:nvPr>
        </p:nvSpPr>
        <p:spPr/>
        <p:txBody>
          <a:bodyPr>
            <a:normAutofit fontScale="90000"/>
          </a:bodyPr>
          <a:lstStyle/>
          <a:p>
            <a:r>
              <a:rPr lang="en-GB" dirty="0"/>
              <a:t>Wrap Around Care</a:t>
            </a:r>
            <a:br>
              <a:rPr lang="en-GB" dirty="0"/>
            </a:br>
            <a:endParaRPr lang="en-GB" dirty="0"/>
          </a:p>
        </p:txBody>
      </p:sp>
      <p:sp>
        <p:nvSpPr>
          <p:cNvPr id="3" name="Content Placeholder 2">
            <a:extLst>
              <a:ext uri="{FF2B5EF4-FFF2-40B4-BE49-F238E27FC236}">
                <a16:creationId xmlns:a16="http://schemas.microsoft.com/office/drawing/2014/main" id="{4C6B376F-3D58-4A72-AF8E-226E1D76965C}"/>
              </a:ext>
            </a:extLst>
          </p:cNvPr>
          <p:cNvSpPr>
            <a:spLocks noGrp="1"/>
          </p:cNvSpPr>
          <p:nvPr>
            <p:ph idx="1"/>
          </p:nvPr>
        </p:nvSpPr>
        <p:spPr/>
        <p:txBody>
          <a:bodyPr/>
          <a:lstStyle/>
          <a:p>
            <a:r>
              <a:rPr lang="en-GB" dirty="0"/>
              <a:t>Breakfast Club from 7.55 am</a:t>
            </a:r>
          </a:p>
          <a:p>
            <a:r>
              <a:rPr lang="en-GB" dirty="0"/>
              <a:t>After School Care until 5.30</a:t>
            </a:r>
          </a:p>
          <a:p>
            <a:r>
              <a:rPr lang="en-GB" dirty="0"/>
              <a:t>See our website for further details and how to book</a:t>
            </a:r>
          </a:p>
          <a:p>
            <a:endParaRPr lang="en-GB" dirty="0"/>
          </a:p>
        </p:txBody>
      </p:sp>
      <p:pic>
        <p:nvPicPr>
          <p:cNvPr id="4" name="Picture 3">
            <a:extLst>
              <a:ext uri="{FF2B5EF4-FFF2-40B4-BE49-F238E27FC236}">
                <a16:creationId xmlns:a16="http://schemas.microsoft.com/office/drawing/2014/main" id="{26DC868E-E385-490F-9CC1-097262C7159D}"/>
              </a:ext>
            </a:extLst>
          </p:cNvPr>
          <p:cNvPicPr>
            <a:picLocks noChangeAspect="1"/>
          </p:cNvPicPr>
          <p:nvPr/>
        </p:nvPicPr>
        <p:blipFill>
          <a:blip r:embed="rId2"/>
          <a:stretch>
            <a:fillRect/>
          </a:stretch>
        </p:blipFill>
        <p:spPr>
          <a:xfrm>
            <a:off x="2627784" y="3954780"/>
            <a:ext cx="3762375" cy="1657350"/>
          </a:xfrm>
          <a:prstGeom prst="rect">
            <a:avLst/>
          </a:prstGeom>
        </p:spPr>
      </p:pic>
    </p:spTree>
    <p:extLst>
      <p:ext uri="{BB962C8B-B14F-4D97-AF65-F5344CB8AC3E}">
        <p14:creationId xmlns:p14="http://schemas.microsoft.com/office/powerpoint/2010/main" val="3613714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5475" y="0"/>
            <a:ext cx="8229600" cy="1143000"/>
          </a:xfrm>
        </p:spPr>
        <p:txBody>
          <a:bodyPr>
            <a:normAutofit fontScale="90000"/>
          </a:bodyPr>
          <a:lstStyle/>
          <a:p>
            <a:r>
              <a:rPr lang="en-GB" dirty="0">
                <a:latin typeface="Lucida Sans" panose="020B0602030504020204" pitchFamily="34" charset="0"/>
              </a:rPr>
              <a:t>Attendance and Medical Needs</a:t>
            </a:r>
            <a:endParaRPr lang="en-GB" dirty="0"/>
          </a:p>
        </p:txBody>
      </p:sp>
      <p:sp>
        <p:nvSpPr>
          <p:cNvPr id="3" name="Content Placeholder 2"/>
          <p:cNvSpPr>
            <a:spLocks noGrp="1"/>
          </p:cNvSpPr>
          <p:nvPr>
            <p:ph idx="1"/>
          </p:nvPr>
        </p:nvSpPr>
        <p:spPr>
          <a:xfrm>
            <a:off x="251520" y="980728"/>
            <a:ext cx="8454955" cy="5877272"/>
          </a:xfrm>
        </p:spPr>
        <p:txBody>
          <a:bodyPr>
            <a:normAutofit fontScale="70000" lnSpcReduction="20000"/>
          </a:bodyPr>
          <a:lstStyle/>
          <a:p>
            <a:pPr marL="109537" indent="0" fontAlgn="base">
              <a:lnSpc>
                <a:spcPct val="90000"/>
              </a:lnSpc>
              <a:spcBef>
                <a:spcPts val="400"/>
              </a:spcBef>
              <a:spcAft>
                <a:spcPct val="0"/>
              </a:spcAft>
              <a:buClr>
                <a:srgbClr val="2DA2BF"/>
              </a:buClr>
              <a:buSzPct val="68000"/>
              <a:buNone/>
            </a:pPr>
            <a:r>
              <a:rPr lang="en-GB" sz="2400" dirty="0">
                <a:solidFill>
                  <a:prstClr val="black"/>
                </a:solidFill>
                <a:latin typeface="Marker Felt"/>
              </a:rPr>
              <a:t>Good attendance is really important throughout school life and beyond. We aim for high attendance and any child who falls below 95% becomes a concern; children with attendance below 90% are viewed a ‘persistent absentee’. All leave in term time MUST be authorised by the Headteacher.</a:t>
            </a:r>
            <a:endParaRPr lang="en-GB" sz="2400" u="sng" dirty="0">
              <a:solidFill>
                <a:prstClr val="black"/>
              </a:solidFill>
              <a:latin typeface="Marker Felt"/>
            </a:endParaRPr>
          </a:p>
          <a:p>
            <a:pPr marL="109537" indent="0" fontAlgn="base">
              <a:lnSpc>
                <a:spcPct val="90000"/>
              </a:lnSpc>
              <a:spcBef>
                <a:spcPts val="400"/>
              </a:spcBef>
              <a:spcAft>
                <a:spcPct val="0"/>
              </a:spcAft>
              <a:buClr>
                <a:srgbClr val="2DA2BF"/>
              </a:buClr>
              <a:buSzPct val="68000"/>
              <a:buNone/>
            </a:pPr>
            <a:endParaRPr lang="en-GB" sz="2400" u="sng" dirty="0">
              <a:solidFill>
                <a:prstClr val="black"/>
              </a:solidFill>
              <a:latin typeface="Marker Felt"/>
            </a:endParaRPr>
          </a:p>
          <a:p>
            <a:pPr marL="109537" indent="0" fontAlgn="base">
              <a:lnSpc>
                <a:spcPct val="90000"/>
              </a:lnSpc>
              <a:spcBef>
                <a:spcPts val="400"/>
              </a:spcBef>
              <a:spcAft>
                <a:spcPct val="0"/>
              </a:spcAft>
              <a:buClr>
                <a:srgbClr val="2DA2BF"/>
              </a:buClr>
              <a:buSzPct val="68000"/>
              <a:buNone/>
            </a:pPr>
            <a:r>
              <a:rPr lang="en-GB" sz="2400" u="sng" dirty="0">
                <a:solidFill>
                  <a:prstClr val="black"/>
                </a:solidFill>
                <a:latin typeface="Marker Felt"/>
              </a:rPr>
              <a:t>Absence</a:t>
            </a:r>
          </a:p>
          <a:p>
            <a:pPr marL="452437" indent="-342900" fontAlgn="base">
              <a:lnSpc>
                <a:spcPct val="90000"/>
              </a:lnSpc>
              <a:spcBef>
                <a:spcPts val="400"/>
              </a:spcBef>
              <a:spcAft>
                <a:spcPct val="0"/>
              </a:spcAft>
              <a:buClr>
                <a:srgbClr val="2DA2BF"/>
              </a:buClr>
              <a:buSzPct val="68000"/>
              <a:buFont typeface="Arial" panose="020B0604020202020204" pitchFamily="34" charset="0"/>
              <a:buChar char="•"/>
            </a:pPr>
            <a:r>
              <a:rPr lang="en-GB" sz="2400" dirty="0">
                <a:solidFill>
                  <a:prstClr val="black"/>
                </a:solidFill>
                <a:latin typeface="Marker Felt"/>
              </a:rPr>
              <a:t>Any absence requires a telephone call to the school office by 9:15am.</a:t>
            </a:r>
          </a:p>
          <a:p>
            <a:pPr marL="452437" indent="-342900" fontAlgn="base">
              <a:lnSpc>
                <a:spcPct val="90000"/>
              </a:lnSpc>
              <a:spcBef>
                <a:spcPts val="400"/>
              </a:spcBef>
              <a:spcAft>
                <a:spcPct val="0"/>
              </a:spcAft>
              <a:buClr>
                <a:srgbClr val="2DA2BF"/>
              </a:buClr>
              <a:buSzPct val="68000"/>
              <a:buFont typeface="Arial" panose="020B0604020202020204" pitchFamily="34" charset="0"/>
              <a:buChar char="•"/>
            </a:pPr>
            <a:r>
              <a:rPr lang="en-GB" sz="2400" dirty="0">
                <a:solidFill>
                  <a:prstClr val="black"/>
                </a:solidFill>
                <a:latin typeface="Marker Felt"/>
              </a:rPr>
              <a:t>The school expects children to have 95% attendance. Your child’s attendance is carefully tracked and reported to the Local Authority Attendance Officer.</a:t>
            </a:r>
          </a:p>
          <a:p>
            <a:pPr marL="452437" indent="-342900" fontAlgn="base">
              <a:lnSpc>
                <a:spcPct val="90000"/>
              </a:lnSpc>
              <a:spcBef>
                <a:spcPts val="400"/>
              </a:spcBef>
              <a:spcAft>
                <a:spcPct val="0"/>
              </a:spcAft>
              <a:buClr>
                <a:srgbClr val="2DA2BF"/>
              </a:buClr>
              <a:buSzPct val="68000"/>
              <a:buFont typeface="Arial" panose="020B0604020202020204" pitchFamily="34" charset="0"/>
              <a:buChar char="•"/>
            </a:pPr>
            <a:r>
              <a:rPr lang="en-GB" sz="2400" dirty="0">
                <a:solidFill>
                  <a:prstClr val="black"/>
                </a:solidFill>
                <a:latin typeface="Marker Felt"/>
              </a:rPr>
              <a:t>Holidays in term time will not be authorised and parents/carers are requested to book holidays in the school holidays. Every day at school counts and missed learning will not be revisited. Learning is built upon from week to week and year to year so if your child misses their learning due to holidays being taken in school time they may end up with gaps in their learning as they progress with their education.</a:t>
            </a:r>
          </a:p>
          <a:p>
            <a:pPr marL="109537" indent="0" fontAlgn="base">
              <a:lnSpc>
                <a:spcPct val="90000"/>
              </a:lnSpc>
              <a:spcBef>
                <a:spcPts val="400"/>
              </a:spcBef>
              <a:spcAft>
                <a:spcPct val="0"/>
              </a:spcAft>
              <a:buClr>
                <a:srgbClr val="2DA2BF"/>
              </a:buClr>
              <a:buSzPct val="68000"/>
              <a:buNone/>
            </a:pPr>
            <a:endParaRPr lang="en-GB" sz="2400" u="sng" dirty="0">
              <a:solidFill>
                <a:prstClr val="black"/>
              </a:solidFill>
              <a:latin typeface="Marker Felt"/>
            </a:endParaRPr>
          </a:p>
          <a:p>
            <a:pPr marL="109537" indent="0" fontAlgn="base">
              <a:lnSpc>
                <a:spcPct val="90000"/>
              </a:lnSpc>
              <a:spcBef>
                <a:spcPts val="400"/>
              </a:spcBef>
              <a:spcAft>
                <a:spcPct val="0"/>
              </a:spcAft>
              <a:buClr>
                <a:srgbClr val="2DA2BF"/>
              </a:buClr>
              <a:buSzPct val="68000"/>
              <a:buNone/>
            </a:pPr>
            <a:r>
              <a:rPr lang="en-GB" sz="2400" u="sng" dirty="0">
                <a:solidFill>
                  <a:prstClr val="black"/>
                </a:solidFill>
                <a:latin typeface="Marker Felt"/>
              </a:rPr>
              <a:t>Sickness</a:t>
            </a:r>
          </a:p>
          <a:p>
            <a:pPr marL="452437" indent="-342900" fontAlgn="base">
              <a:lnSpc>
                <a:spcPct val="90000"/>
              </a:lnSpc>
              <a:spcBef>
                <a:spcPts val="400"/>
              </a:spcBef>
              <a:spcAft>
                <a:spcPct val="0"/>
              </a:spcAft>
              <a:buClr>
                <a:srgbClr val="2DA2BF"/>
              </a:buClr>
              <a:buSzPct val="68000"/>
              <a:buFont typeface="Arial" panose="020B0604020202020204" pitchFamily="34" charset="0"/>
              <a:buChar char="•"/>
            </a:pPr>
            <a:r>
              <a:rPr lang="en-GB" sz="2400" dirty="0">
                <a:solidFill>
                  <a:prstClr val="black"/>
                </a:solidFill>
                <a:latin typeface="Marker Felt"/>
              </a:rPr>
              <a:t>Please let the teacher, or office staff know if someone different is collecting your child. For safeguarding reasons we can not let your child go home with someone we have not been notified is collecting for you.</a:t>
            </a:r>
          </a:p>
          <a:p>
            <a:pPr marL="452437" indent="-342900" fontAlgn="base">
              <a:lnSpc>
                <a:spcPct val="90000"/>
              </a:lnSpc>
              <a:spcBef>
                <a:spcPts val="400"/>
              </a:spcBef>
              <a:spcAft>
                <a:spcPct val="0"/>
              </a:spcAft>
              <a:buClr>
                <a:srgbClr val="2DA2BF"/>
              </a:buClr>
              <a:buSzPct val="68000"/>
              <a:buFont typeface="Arial" panose="020B0604020202020204" pitchFamily="34" charset="0"/>
              <a:buChar char="•"/>
            </a:pPr>
            <a:r>
              <a:rPr lang="en-GB" sz="2400" dirty="0">
                <a:solidFill>
                  <a:prstClr val="black"/>
                </a:solidFill>
                <a:latin typeface="Marker Felt"/>
              </a:rPr>
              <a:t>Any sickness or diarrhoea, must be followed by at least 48 hours absence.</a:t>
            </a:r>
          </a:p>
          <a:p>
            <a:pPr marL="109537" indent="0" fontAlgn="base">
              <a:lnSpc>
                <a:spcPct val="90000"/>
              </a:lnSpc>
              <a:spcBef>
                <a:spcPts val="400"/>
              </a:spcBef>
              <a:spcAft>
                <a:spcPct val="0"/>
              </a:spcAft>
              <a:buClr>
                <a:srgbClr val="2DA2BF"/>
              </a:buClr>
              <a:buSzPct val="68000"/>
              <a:buNone/>
            </a:pPr>
            <a:endParaRPr lang="en-GB" sz="2400" u="sng" dirty="0">
              <a:solidFill>
                <a:prstClr val="black"/>
              </a:solidFill>
              <a:latin typeface="Marker Felt"/>
            </a:endParaRPr>
          </a:p>
          <a:p>
            <a:pPr marL="365125" lvl="0" indent="-255588" fontAlgn="base">
              <a:lnSpc>
                <a:spcPct val="90000"/>
              </a:lnSpc>
              <a:spcBef>
                <a:spcPts val="400"/>
              </a:spcBef>
              <a:spcAft>
                <a:spcPct val="0"/>
              </a:spcAft>
              <a:buClr>
                <a:srgbClr val="2DA2BF"/>
              </a:buClr>
              <a:buSzPct val="68000"/>
              <a:buNone/>
            </a:pPr>
            <a:r>
              <a:rPr lang="en-GB" sz="2400" u="sng" dirty="0">
                <a:solidFill>
                  <a:prstClr val="black"/>
                </a:solidFill>
                <a:latin typeface="Marker Felt"/>
              </a:rPr>
              <a:t>Medical</a:t>
            </a:r>
            <a:r>
              <a:rPr lang="en-GB" sz="2400" dirty="0">
                <a:solidFill>
                  <a:prstClr val="black"/>
                </a:solidFill>
                <a:latin typeface="Marker Felt"/>
              </a:rPr>
              <a:t> </a:t>
            </a:r>
          </a:p>
          <a:p>
            <a:pPr marL="566737" indent="-457200" fontAlgn="base">
              <a:lnSpc>
                <a:spcPct val="90000"/>
              </a:lnSpc>
              <a:spcAft>
                <a:spcPct val="0"/>
              </a:spcAft>
              <a:buClr>
                <a:srgbClr val="2DA2BF"/>
              </a:buClr>
              <a:buSzPct val="68000"/>
              <a:buFont typeface="Arial" panose="020B0604020202020204" pitchFamily="34" charset="0"/>
              <a:buChar char="•"/>
            </a:pPr>
            <a:r>
              <a:rPr lang="en-GB" sz="2400" dirty="0">
                <a:solidFill>
                  <a:prstClr val="black"/>
                </a:solidFill>
                <a:latin typeface="Marker Felt"/>
              </a:rPr>
              <a:t>Any prescribed medication can only be administered by  prior arrangement with the school office. We only give antibiotics to children if they have been prescribed it four times a day and any medications requires a form to be completed. Medical forms will be completed by the parents and </a:t>
            </a:r>
            <a:r>
              <a:rPr lang="en-GB" sz="2400" dirty="0" err="1">
                <a:solidFill>
                  <a:prstClr val="black"/>
                </a:solidFill>
                <a:latin typeface="Marker Felt"/>
              </a:rPr>
              <a:t>SENCo</a:t>
            </a:r>
            <a:r>
              <a:rPr lang="en-GB" sz="2400" dirty="0">
                <a:solidFill>
                  <a:prstClr val="black"/>
                </a:solidFill>
                <a:latin typeface="Marker Felt"/>
              </a:rPr>
              <a:t> for any medical needs including asthma.</a:t>
            </a:r>
          </a:p>
          <a:p>
            <a:endParaRPr lang="en-GB" dirty="0"/>
          </a:p>
        </p:txBody>
      </p:sp>
    </p:spTree>
    <p:extLst>
      <p:ext uri="{BB962C8B-B14F-4D97-AF65-F5344CB8AC3E}">
        <p14:creationId xmlns:p14="http://schemas.microsoft.com/office/powerpoint/2010/main" val="20754417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26368" y="2204864"/>
            <a:ext cx="8291264" cy="504056"/>
          </a:xfrm>
        </p:spPr>
        <p:txBody>
          <a:bodyPr>
            <a:normAutofit fontScale="90000"/>
          </a:bodyPr>
          <a:lstStyle/>
          <a:p>
            <a:r>
              <a:rPr lang="en-GB" sz="4800" dirty="0"/>
              <a:t>      </a:t>
            </a:r>
            <a:br>
              <a:rPr lang="en-GB" sz="4800" dirty="0"/>
            </a:br>
            <a:br>
              <a:rPr lang="en-GB" sz="4800" dirty="0"/>
            </a:br>
            <a:r>
              <a:rPr lang="en-GB" sz="4800" dirty="0"/>
              <a:t>Our School Rules</a:t>
            </a:r>
            <a:br>
              <a:rPr lang="en-GB" sz="4800" dirty="0"/>
            </a:br>
            <a:r>
              <a:rPr lang="en-GB" sz="4800" dirty="0"/>
              <a:t>Be Safe, Be Kind, Be Ready</a:t>
            </a:r>
            <a:br>
              <a:rPr lang="en-GB" sz="4800" dirty="0"/>
            </a:br>
            <a:br>
              <a:rPr lang="en-GB" sz="4800" dirty="0"/>
            </a:br>
            <a:r>
              <a:rPr lang="en-GB" sz="4800" dirty="0"/>
              <a:t>Our Values</a:t>
            </a:r>
            <a:br>
              <a:rPr lang="en-GB" sz="4800" dirty="0"/>
            </a:br>
            <a:r>
              <a:rPr lang="en-GB" sz="4800" dirty="0"/>
              <a:t>Creativity, Cooperation, </a:t>
            </a:r>
            <a:br>
              <a:rPr lang="en-GB" sz="4800" dirty="0"/>
            </a:br>
            <a:r>
              <a:rPr lang="en-GB" sz="4800" dirty="0"/>
              <a:t>Self-belief, Happiness, Respect and Curiosity</a:t>
            </a:r>
          </a:p>
        </p:txBody>
      </p:sp>
      <p:pic>
        <p:nvPicPr>
          <p:cNvPr id="1026" name="Picture 2" descr="Stars Clip 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7483647" y="-1400175"/>
            <a:ext cx="2686050" cy="28384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96724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DE61AA-0BAE-4467-8A78-55B4295104ED}"/>
              </a:ext>
            </a:extLst>
          </p:cNvPr>
          <p:cNvSpPr>
            <a:spLocks noGrp="1"/>
          </p:cNvSpPr>
          <p:nvPr>
            <p:ph type="title"/>
          </p:nvPr>
        </p:nvSpPr>
        <p:spPr/>
        <p:txBody>
          <a:bodyPr>
            <a:normAutofit fontScale="90000"/>
          </a:bodyPr>
          <a:lstStyle/>
          <a:p>
            <a:r>
              <a:rPr lang="en-GB" dirty="0"/>
              <a:t>How you can prepare your child to be ready for school</a:t>
            </a:r>
          </a:p>
        </p:txBody>
      </p:sp>
      <p:sp>
        <p:nvSpPr>
          <p:cNvPr id="3" name="Content Placeholder 2">
            <a:extLst>
              <a:ext uri="{FF2B5EF4-FFF2-40B4-BE49-F238E27FC236}">
                <a16:creationId xmlns:a16="http://schemas.microsoft.com/office/drawing/2014/main" id="{2FD29D1F-0FC1-4CA4-8C1B-C98AEAD4EC8D}"/>
              </a:ext>
            </a:extLst>
          </p:cNvPr>
          <p:cNvSpPr>
            <a:spLocks noGrp="1"/>
          </p:cNvSpPr>
          <p:nvPr>
            <p:ph idx="1"/>
          </p:nvPr>
        </p:nvSpPr>
        <p:spPr/>
        <p:txBody>
          <a:bodyPr/>
          <a:lstStyle/>
          <a:p>
            <a:pPr marL="137160" indent="0">
              <a:buNone/>
            </a:pPr>
            <a:r>
              <a:rPr lang="en-GB" dirty="0"/>
              <a:t>Help you child to:</a:t>
            </a:r>
          </a:p>
          <a:p>
            <a:pPr>
              <a:buFont typeface="Wingdings" panose="05000000000000000000" pitchFamily="2" charset="2"/>
              <a:buChar char="§"/>
            </a:pPr>
            <a:r>
              <a:rPr lang="en-GB" sz="2000" dirty="0"/>
              <a:t>Have a routine and boundaries at home, including bedtime</a:t>
            </a:r>
          </a:p>
          <a:p>
            <a:pPr>
              <a:buFont typeface="Wingdings" panose="05000000000000000000" pitchFamily="2" charset="2"/>
              <a:buChar char="§"/>
            </a:pPr>
            <a:r>
              <a:rPr lang="en-GB" sz="2000" dirty="0"/>
              <a:t>Use the toilet independently</a:t>
            </a:r>
          </a:p>
          <a:p>
            <a:pPr>
              <a:buFont typeface="Wingdings" panose="05000000000000000000" pitchFamily="2" charset="2"/>
              <a:buChar char="§"/>
            </a:pPr>
            <a:r>
              <a:rPr lang="en-GB" sz="2000" dirty="0"/>
              <a:t>Be used to leaving you and being with other children </a:t>
            </a:r>
          </a:p>
          <a:p>
            <a:pPr>
              <a:buFont typeface="Wingdings" panose="05000000000000000000" pitchFamily="2" charset="2"/>
              <a:buChar char="§"/>
            </a:pPr>
            <a:r>
              <a:rPr lang="en-GB" sz="2000" dirty="0"/>
              <a:t>Dress and undress independently</a:t>
            </a:r>
          </a:p>
          <a:p>
            <a:pPr>
              <a:buFont typeface="Wingdings" panose="05000000000000000000" pitchFamily="2" charset="2"/>
              <a:buChar char="§"/>
            </a:pPr>
            <a:r>
              <a:rPr lang="en-GB" sz="2000" dirty="0"/>
              <a:t>Recognise their name</a:t>
            </a:r>
          </a:p>
          <a:p>
            <a:pPr>
              <a:buFont typeface="Wingdings" panose="05000000000000000000" pitchFamily="2" charset="2"/>
              <a:buChar char="§"/>
            </a:pPr>
            <a:r>
              <a:rPr lang="en-GB" sz="2000" dirty="0"/>
              <a:t>Learn how to put on and do up their coat independently</a:t>
            </a:r>
          </a:p>
          <a:p>
            <a:pPr>
              <a:buFont typeface="Wingdings" panose="05000000000000000000" pitchFamily="2" charset="2"/>
              <a:buChar char="§"/>
            </a:pPr>
            <a:r>
              <a:rPr lang="en-GB" sz="2000" dirty="0"/>
              <a:t>Learn how to blow and wipe their nose independently</a:t>
            </a:r>
          </a:p>
          <a:p>
            <a:pPr marL="137160" indent="0">
              <a:buNone/>
            </a:pPr>
            <a:r>
              <a:rPr lang="en-GB" b="1" dirty="0"/>
              <a:t>Speak to the class teacher or SENCo if you are worried about your child being school ready</a:t>
            </a:r>
          </a:p>
          <a:p>
            <a:pPr>
              <a:buFont typeface="Wingdings" panose="05000000000000000000" pitchFamily="2" charset="2"/>
              <a:buChar char="§"/>
            </a:pPr>
            <a:endParaRPr lang="en-GB" dirty="0"/>
          </a:p>
          <a:p>
            <a:pPr>
              <a:buFont typeface="Wingdings" panose="05000000000000000000" pitchFamily="2" charset="2"/>
              <a:buChar char="§"/>
            </a:pPr>
            <a:endParaRPr lang="en-GB" dirty="0"/>
          </a:p>
          <a:p>
            <a:pPr>
              <a:buFont typeface="Wingdings" panose="05000000000000000000" pitchFamily="2" charset="2"/>
              <a:buChar char="§"/>
            </a:pPr>
            <a:endParaRPr lang="en-GB" dirty="0"/>
          </a:p>
        </p:txBody>
      </p:sp>
    </p:spTree>
    <p:extLst>
      <p:ext uri="{BB962C8B-B14F-4D97-AF65-F5344CB8AC3E}">
        <p14:creationId xmlns:p14="http://schemas.microsoft.com/office/powerpoint/2010/main" val="381844781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Key Dates</a:t>
            </a:r>
          </a:p>
        </p:txBody>
      </p:sp>
      <p:sp>
        <p:nvSpPr>
          <p:cNvPr id="3" name="Content Placeholder 2"/>
          <p:cNvSpPr>
            <a:spLocks noGrp="1"/>
          </p:cNvSpPr>
          <p:nvPr>
            <p:ph idx="1"/>
          </p:nvPr>
        </p:nvSpPr>
        <p:spPr/>
        <p:txBody>
          <a:bodyPr>
            <a:normAutofit fontScale="85000" lnSpcReduction="10000"/>
          </a:bodyPr>
          <a:lstStyle/>
          <a:p>
            <a:pPr lvl="0">
              <a:lnSpc>
                <a:spcPct val="120000"/>
              </a:lnSpc>
              <a:buClr>
                <a:prstClr val="black">
                  <a:shade val="95000"/>
                </a:prstClr>
              </a:buClr>
              <a:buFont typeface="Wingdings" panose="05000000000000000000" pitchFamily="2" charset="2"/>
              <a:buChar char="Ø"/>
            </a:pPr>
            <a:r>
              <a:rPr lang="en-GB" sz="2000" b="1" dirty="0">
                <a:solidFill>
                  <a:prstClr val="black"/>
                </a:solidFill>
              </a:rPr>
              <a:t>Play and Stay 1 – Tuesday 23</a:t>
            </a:r>
            <a:r>
              <a:rPr lang="en-GB" sz="2000" b="1" baseline="30000" dirty="0">
                <a:solidFill>
                  <a:prstClr val="black"/>
                </a:solidFill>
              </a:rPr>
              <a:t>rd </a:t>
            </a:r>
            <a:r>
              <a:rPr lang="en-GB" sz="2000" b="1" dirty="0">
                <a:solidFill>
                  <a:prstClr val="black"/>
                </a:solidFill>
              </a:rPr>
              <a:t>June - 9.30-10.30/1.30-2.30. </a:t>
            </a:r>
          </a:p>
          <a:p>
            <a:pPr marL="137160" lvl="0" indent="0">
              <a:lnSpc>
                <a:spcPct val="120000"/>
              </a:lnSpc>
              <a:buClr>
                <a:prstClr val="black">
                  <a:shade val="95000"/>
                </a:prstClr>
              </a:buClr>
              <a:buNone/>
            </a:pPr>
            <a:r>
              <a:rPr lang="en-GB" sz="2000" b="1" dirty="0">
                <a:solidFill>
                  <a:prstClr val="black"/>
                </a:solidFill>
              </a:rPr>
              <a:t>      Two groups of 15 children and parents/carers</a:t>
            </a:r>
          </a:p>
          <a:p>
            <a:pPr marL="137160" lvl="0" indent="0">
              <a:lnSpc>
                <a:spcPct val="120000"/>
              </a:lnSpc>
              <a:buClr>
                <a:prstClr val="black">
                  <a:shade val="95000"/>
                </a:prstClr>
              </a:buClr>
              <a:buNone/>
            </a:pPr>
            <a:endParaRPr lang="en-GB" sz="2000" b="1" dirty="0">
              <a:solidFill>
                <a:prstClr val="black"/>
              </a:solidFill>
            </a:endParaRPr>
          </a:p>
          <a:p>
            <a:pPr lvl="0">
              <a:lnSpc>
                <a:spcPct val="120000"/>
              </a:lnSpc>
              <a:buClr>
                <a:prstClr val="black">
                  <a:shade val="95000"/>
                </a:prstClr>
              </a:buClr>
              <a:buFont typeface="Wingdings" panose="05000000000000000000" pitchFamily="2" charset="2"/>
              <a:buChar char="Ø"/>
            </a:pPr>
            <a:r>
              <a:rPr lang="en-GB" sz="2000" b="1" dirty="0">
                <a:solidFill>
                  <a:prstClr val="black"/>
                </a:solidFill>
              </a:rPr>
              <a:t>Play and Stay 2 – Thursday 2</a:t>
            </a:r>
            <a:r>
              <a:rPr lang="en-GB" sz="2000" b="1" baseline="30000" dirty="0">
                <a:solidFill>
                  <a:prstClr val="black"/>
                </a:solidFill>
              </a:rPr>
              <a:t>nd </a:t>
            </a:r>
            <a:r>
              <a:rPr lang="en-GB" sz="2000" b="1" dirty="0">
                <a:solidFill>
                  <a:prstClr val="black"/>
                </a:solidFill>
              </a:rPr>
              <a:t>July– 1.30-2.30. All 30 children and an opportunity for parents/carers to meet in our outdoor classroom</a:t>
            </a:r>
          </a:p>
          <a:p>
            <a:pPr marL="137160" lvl="0" indent="0">
              <a:lnSpc>
                <a:spcPct val="120000"/>
              </a:lnSpc>
              <a:buClr>
                <a:prstClr val="black">
                  <a:shade val="95000"/>
                </a:prstClr>
              </a:buClr>
              <a:buNone/>
            </a:pPr>
            <a:endParaRPr lang="en-GB" sz="2000" b="1" dirty="0">
              <a:solidFill>
                <a:prstClr val="black"/>
              </a:solidFill>
            </a:endParaRPr>
          </a:p>
          <a:p>
            <a:pPr lvl="0">
              <a:lnSpc>
                <a:spcPct val="120000"/>
              </a:lnSpc>
              <a:buClr>
                <a:prstClr val="black">
                  <a:shade val="95000"/>
                </a:prstClr>
              </a:buClr>
              <a:buFont typeface="Wingdings" panose="05000000000000000000" pitchFamily="2" charset="2"/>
              <a:buChar char="Ø"/>
            </a:pPr>
            <a:r>
              <a:rPr lang="en-GB" sz="2000" b="1" dirty="0">
                <a:solidFill>
                  <a:prstClr val="black"/>
                </a:solidFill>
              </a:rPr>
              <a:t>Individual Visits - 7</a:t>
            </a:r>
            <a:r>
              <a:rPr lang="en-GB" sz="2000" b="1" baseline="30000" dirty="0">
                <a:solidFill>
                  <a:prstClr val="black"/>
                </a:solidFill>
              </a:rPr>
              <a:t>th</a:t>
            </a:r>
            <a:r>
              <a:rPr lang="en-GB" sz="2000" b="1" dirty="0">
                <a:solidFill>
                  <a:prstClr val="black"/>
                </a:solidFill>
              </a:rPr>
              <a:t> ,9</a:t>
            </a:r>
            <a:r>
              <a:rPr lang="en-GB" sz="2000" b="1" baseline="30000" dirty="0">
                <a:solidFill>
                  <a:prstClr val="black"/>
                </a:solidFill>
              </a:rPr>
              <a:t>th</a:t>
            </a:r>
            <a:r>
              <a:rPr lang="en-GB" sz="2000" b="1" dirty="0">
                <a:solidFill>
                  <a:prstClr val="black"/>
                </a:solidFill>
              </a:rPr>
              <a:t> ,10</a:t>
            </a:r>
            <a:r>
              <a:rPr lang="en-GB" sz="2000" b="1" baseline="30000" dirty="0">
                <a:solidFill>
                  <a:prstClr val="black"/>
                </a:solidFill>
              </a:rPr>
              <a:t>th</a:t>
            </a:r>
            <a:r>
              <a:rPr lang="en-GB" sz="2000" b="1" dirty="0">
                <a:solidFill>
                  <a:prstClr val="black"/>
                </a:solidFill>
              </a:rPr>
              <a:t> July </a:t>
            </a:r>
            <a:r>
              <a:rPr lang="en-GB" sz="2000" dirty="0">
                <a:solidFill>
                  <a:prstClr val="black"/>
                </a:solidFill>
              </a:rPr>
              <a:t>- sign up sheets are in Hall</a:t>
            </a:r>
          </a:p>
          <a:p>
            <a:pPr marL="137160" lvl="0" indent="0">
              <a:lnSpc>
                <a:spcPct val="120000"/>
              </a:lnSpc>
              <a:buClr>
                <a:prstClr val="black">
                  <a:shade val="95000"/>
                </a:prstClr>
              </a:buClr>
              <a:buNone/>
            </a:pPr>
            <a:endParaRPr lang="en-GB" sz="2000" dirty="0">
              <a:solidFill>
                <a:prstClr val="black"/>
              </a:solidFill>
            </a:endParaRPr>
          </a:p>
          <a:p>
            <a:pPr lvl="0">
              <a:lnSpc>
                <a:spcPct val="120000"/>
              </a:lnSpc>
              <a:buClr>
                <a:prstClr val="black">
                  <a:shade val="95000"/>
                </a:prstClr>
              </a:buClr>
              <a:buFont typeface="Wingdings" panose="05000000000000000000" pitchFamily="2" charset="2"/>
              <a:buChar char="Ø"/>
            </a:pPr>
            <a:r>
              <a:rPr lang="en-GB" sz="2000" b="1" dirty="0">
                <a:solidFill>
                  <a:prstClr val="black"/>
                </a:solidFill>
              </a:rPr>
              <a:t>School starts –Wednesday  2</a:t>
            </a:r>
            <a:r>
              <a:rPr lang="en-GB" sz="2000" b="1" baseline="30000" dirty="0">
                <a:solidFill>
                  <a:prstClr val="black"/>
                </a:solidFill>
              </a:rPr>
              <a:t>nd</a:t>
            </a:r>
            <a:r>
              <a:rPr lang="en-GB" sz="2000" b="1" dirty="0">
                <a:solidFill>
                  <a:prstClr val="black"/>
                </a:solidFill>
              </a:rPr>
              <a:t> </a:t>
            </a:r>
            <a:r>
              <a:rPr lang="en-GB" sz="2000" b="1" baseline="30000" dirty="0">
                <a:solidFill>
                  <a:prstClr val="black"/>
                </a:solidFill>
              </a:rPr>
              <a:t> </a:t>
            </a:r>
            <a:r>
              <a:rPr lang="en-GB" sz="2000" b="1" dirty="0">
                <a:solidFill>
                  <a:prstClr val="black"/>
                </a:solidFill>
              </a:rPr>
              <a:t>and Thursday 3</a:t>
            </a:r>
            <a:r>
              <a:rPr lang="en-GB" sz="2000" b="1" baseline="30000" dirty="0">
                <a:solidFill>
                  <a:prstClr val="black"/>
                </a:solidFill>
              </a:rPr>
              <a:t>rd</a:t>
            </a:r>
            <a:r>
              <a:rPr lang="en-GB" sz="2000" b="1" dirty="0">
                <a:solidFill>
                  <a:prstClr val="black"/>
                </a:solidFill>
              </a:rPr>
              <a:t>  September </a:t>
            </a:r>
            <a:r>
              <a:rPr lang="en-GB" sz="2000" dirty="0">
                <a:solidFill>
                  <a:prstClr val="black"/>
                </a:solidFill>
              </a:rPr>
              <a:t>–15 Children am (9am – 11am) and 15 children pm (1-3pm)</a:t>
            </a:r>
          </a:p>
          <a:p>
            <a:pPr marL="137160" lvl="0" indent="0">
              <a:lnSpc>
                <a:spcPct val="120000"/>
              </a:lnSpc>
              <a:buClr>
                <a:prstClr val="black">
                  <a:shade val="95000"/>
                </a:prstClr>
              </a:buClr>
              <a:buNone/>
            </a:pPr>
            <a:endParaRPr lang="en-GB" sz="2000" dirty="0">
              <a:solidFill>
                <a:prstClr val="black"/>
              </a:solidFill>
            </a:endParaRPr>
          </a:p>
          <a:p>
            <a:pPr lvl="0">
              <a:lnSpc>
                <a:spcPct val="120000"/>
              </a:lnSpc>
              <a:buClr>
                <a:prstClr val="black">
                  <a:shade val="95000"/>
                </a:prstClr>
              </a:buClr>
              <a:buFont typeface="Wingdings" panose="05000000000000000000" pitchFamily="2" charset="2"/>
              <a:buChar char="Ø"/>
            </a:pPr>
            <a:r>
              <a:rPr lang="en-GB" sz="2000" b="1" dirty="0">
                <a:solidFill>
                  <a:prstClr val="black"/>
                </a:solidFill>
              </a:rPr>
              <a:t>Friday 4</a:t>
            </a:r>
            <a:r>
              <a:rPr lang="en-GB" sz="2000" b="1" baseline="30000" dirty="0">
                <a:solidFill>
                  <a:prstClr val="black"/>
                </a:solidFill>
              </a:rPr>
              <a:t>th</a:t>
            </a:r>
            <a:r>
              <a:rPr lang="en-GB" sz="2000" b="1" dirty="0">
                <a:solidFill>
                  <a:prstClr val="black"/>
                </a:solidFill>
              </a:rPr>
              <a:t> September- </a:t>
            </a:r>
            <a:r>
              <a:rPr lang="en-GB" sz="2000" dirty="0">
                <a:solidFill>
                  <a:prstClr val="black"/>
                </a:solidFill>
              </a:rPr>
              <a:t>All 30 children in 9-1.30pm (staying for lunch)</a:t>
            </a:r>
          </a:p>
          <a:p>
            <a:pPr marL="137160" lvl="0" indent="0">
              <a:lnSpc>
                <a:spcPct val="120000"/>
              </a:lnSpc>
              <a:buClr>
                <a:prstClr val="black">
                  <a:shade val="95000"/>
                </a:prstClr>
              </a:buClr>
              <a:buNone/>
            </a:pPr>
            <a:endParaRPr lang="en-GB" sz="2000" b="1" dirty="0">
              <a:solidFill>
                <a:prstClr val="black"/>
              </a:solidFill>
            </a:endParaRPr>
          </a:p>
          <a:p>
            <a:pPr lvl="0">
              <a:lnSpc>
                <a:spcPct val="120000"/>
              </a:lnSpc>
              <a:buClr>
                <a:prstClr val="black">
                  <a:shade val="95000"/>
                </a:prstClr>
              </a:buClr>
              <a:buFont typeface="Wingdings" panose="05000000000000000000" pitchFamily="2" charset="2"/>
              <a:buChar char="Ø"/>
            </a:pPr>
            <a:r>
              <a:rPr lang="en-GB" sz="2000" b="1" dirty="0">
                <a:solidFill>
                  <a:prstClr val="black"/>
                </a:solidFill>
              </a:rPr>
              <a:t>Monday 7</a:t>
            </a:r>
            <a:r>
              <a:rPr lang="en-GB" sz="2000" b="1" baseline="30000" dirty="0">
                <a:solidFill>
                  <a:prstClr val="black"/>
                </a:solidFill>
              </a:rPr>
              <a:t>th</a:t>
            </a:r>
            <a:r>
              <a:rPr lang="en-GB" sz="2000" b="1" dirty="0">
                <a:solidFill>
                  <a:prstClr val="black"/>
                </a:solidFill>
              </a:rPr>
              <a:t> September </a:t>
            </a:r>
            <a:r>
              <a:rPr lang="en-GB" sz="2000" dirty="0">
                <a:solidFill>
                  <a:prstClr val="black"/>
                </a:solidFill>
              </a:rPr>
              <a:t>onwards – Children in full time 8.40-3.10</a:t>
            </a:r>
          </a:p>
          <a:p>
            <a:endParaRPr lang="en-GB" dirty="0"/>
          </a:p>
        </p:txBody>
      </p:sp>
    </p:spTree>
    <p:extLst>
      <p:ext uri="{BB962C8B-B14F-4D97-AF65-F5344CB8AC3E}">
        <p14:creationId xmlns:p14="http://schemas.microsoft.com/office/powerpoint/2010/main" val="23523155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ABCA82-5B8F-48C9-B38B-4FF0F67FD8EE}"/>
              </a:ext>
            </a:extLst>
          </p:cNvPr>
          <p:cNvSpPr>
            <a:spLocks noGrp="1"/>
          </p:cNvSpPr>
          <p:nvPr>
            <p:ph type="title"/>
          </p:nvPr>
        </p:nvSpPr>
        <p:spPr/>
        <p:txBody>
          <a:bodyPr/>
          <a:lstStyle/>
          <a:p>
            <a:r>
              <a:rPr lang="en-GB" dirty="0"/>
              <a:t>Finally</a:t>
            </a:r>
          </a:p>
        </p:txBody>
      </p:sp>
      <p:sp>
        <p:nvSpPr>
          <p:cNvPr id="3" name="Content Placeholder 2">
            <a:extLst>
              <a:ext uri="{FF2B5EF4-FFF2-40B4-BE49-F238E27FC236}">
                <a16:creationId xmlns:a16="http://schemas.microsoft.com/office/drawing/2014/main" id="{599BAB30-4E29-4A56-ADCF-296F909FF9CE}"/>
              </a:ext>
            </a:extLst>
          </p:cNvPr>
          <p:cNvSpPr>
            <a:spLocks noGrp="1"/>
          </p:cNvSpPr>
          <p:nvPr>
            <p:ph idx="1"/>
          </p:nvPr>
        </p:nvSpPr>
        <p:spPr>
          <a:xfrm>
            <a:off x="457200" y="1417638"/>
            <a:ext cx="8229600" cy="4891722"/>
          </a:xfrm>
        </p:spPr>
        <p:txBody>
          <a:bodyPr/>
          <a:lstStyle/>
          <a:p>
            <a:pPr marL="137160" indent="0" algn="ctr">
              <a:buNone/>
            </a:pPr>
            <a:r>
              <a:rPr lang="en-GB" dirty="0"/>
              <a:t>We want your children to love learning both at home and school. If children are happy at school they will develop and make progress.</a:t>
            </a:r>
          </a:p>
          <a:p>
            <a:pPr marL="137160" indent="0" algn="ctr">
              <a:buNone/>
            </a:pPr>
            <a:endParaRPr lang="en-GB" dirty="0"/>
          </a:p>
          <a:p>
            <a:pPr marL="137160" indent="0" algn="ctr">
              <a:buNone/>
            </a:pPr>
            <a:r>
              <a:rPr lang="en-GB" dirty="0"/>
              <a:t>We look forward to developing a partnership with you as your child continues their learning journey at Ethelbert Road Primary School.</a:t>
            </a:r>
          </a:p>
          <a:p>
            <a:pPr marL="137160" indent="0" algn="ctr">
              <a:buNone/>
            </a:pPr>
            <a:endParaRPr lang="en-GB" dirty="0"/>
          </a:p>
          <a:p>
            <a:pPr marL="137160" indent="0" algn="ctr">
              <a:buNone/>
            </a:pPr>
            <a:r>
              <a:rPr lang="en-GB" sz="4000" b="1" dirty="0">
                <a:effectLst>
                  <a:outerShdw blurRad="38100" dist="38100" dir="2700000" algn="tl">
                    <a:srgbClr val="000000">
                      <a:alpha val="43137"/>
                    </a:srgbClr>
                  </a:outerShdw>
                </a:effectLst>
              </a:rPr>
              <a:t>Together We Thrive </a:t>
            </a:r>
          </a:p>
          <a:p>
            <a:endParaRPr lang="en-GB" dirty="0"/>
          </a:p>
        </p:txBody>
      </p:sp>
    </p:spTree>
    <p:extLst>
      <p:ext uri="{BB962C8B-B14F-4D97-AF65-F5344CB8AC3E}">
        <p14:creationId xmlns:p14="http://schemas.microsoft.com/office/powerpoint/2010/main" val="3379242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Apex">
  <a:themeElements>
    <a:clrScheme name="Apex">
      <a:dk1>
        <a:sysClr val="windowText" lastClr="000000"/>
      </a:dk1>
      <a:lt1>
        <a:sysClr val="window" lastClr="FFFFFF"/>
      </a:lt1>
      <a:dk2>
        <a:srgbClr val="69676D"/>
      </a:dk2>
      <a:lt2>
        <a:srgbClr val="C9C2D1"/>
      </a:lt2>
      <a:accent1>
        <a:srgbClr val="CEB966"/>
      </a:accent1>
      <a:accent2>
        <a:srgbClr val="9CB084"/>
      </a:accent2>
      <a:accent3>
        <a:srgbClr val="6BB1C9"/>
      </a:accent3>
      <a:accent4>
        <a:srgbClr val="6585CF"/>
      </a:accent4>
      <a:accent5>
        <a:srgbClr val="7E6BC9"/>
      </a:accent5>
      <a:accent6>
        <a:srgbClr val="A379BB"/>
      </a:accent6>
      <a:hlink>
        <a:srgbClr val="410082"/>
      </a:hlink>
      <a:folHlink>
        <a:srgbClr val="932968"/>
      </a:folHlink>
    </a:clrScheme>
    <a:fontScheme name="Apex">
      <a:majorFont>
        <a:latin typeface="Lucida Sans"/>
        <a:ea typeface=""/>
        <a:cs typeface=""/>
        <a:font script="Grek" typeface="Arial"/>
        <a:font script="Cyrl" typeface="Arial"/>
        <a:font script="Jpan" typeface="HG丸ｺﾞｼｯｸM-PRO"/>
        <a:font script="Hang" typeface="휴먼옛체"/>
        <a:font script="Hans" typeface="黑体"/>
        <a:font script="Hant" typeface="微軟正黑體"/>
        <a:font script="Arab" typeface="Tahoma"/>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Book Antiqua"/>
        <a:ea typeface=""/>
        <a:cs typeface=""/>
        <a:font script="Grek" typeface="Times New Roman"/>
        <a:font script="Cyrl" typeface="Times New Roman"/>
        <a:font script="Jpan" typeface="HG明朝B"/>
        <a:font script="Hang" typeface="돋움"/>
        <a:font script="Hans" typeface="宋体"/>
        <a:font script="Hant" typeface="新細明體"/>
        <a:font script="Arab" typeface="Times New Roman"/>
        <a:font script="Hebr" typeface="David"/>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Apex">
      <a:fillStyleLst>
        <a:solidFill>
          <a:schemeClr val="phClr"/>
        </a:solidFill>
        <a:gradFill rotWithShape="1">
          <a:gsLst>
            <a:gs pos="20000">
              <a:schemeClr val="phClr">
                <a:tint val="9000"/>
              </a:schemeClr>
            </a:gs>
            <a:gs pos="100000">
              <a:schemeClr val="phClr">
                <a:tint val="70000"/>
                <a:satMod val="100000"/>
              </a:schemeClr>
            </a:gs>
          </a:gsLst>
          <a:path path="circle">
            <a:fillToRect l="-15000" t="-15000" r="115000" b="115000"/>
          </a:path>
        </a:gradFill>
        <a:gradFill rotWithShape="1">
          <a:gsLst>
            <a:gs pos="0">
              <a:schemeClr val="phClr">
                <a:shade val="60000"/>
              </a:schemeClr>
            </a:gs>
            <a:gs pos="33000">
              <a:schemeClr val="phClr">
                <a:tint val="86500"/>
              </a:schemeClr>
            </a:gs>
            <a:gs pos="46750">
              <a:schemeClr val="phClr">
                <a:tint val="71000"/>
                <a:satMod val="112000"/>
              </a:schemeClr>
            </a:gs>
            <a:gs pos="53000">
              <a:schemeClr val="phClr">
                <a:tint val="71000"/>
                <a:satMod val="112000"/>
              </a:schemeClr>
            </a:gs>
            <a:gs pos="68000">
              <a:schemeClr val="phClr">
                <a:tint val="86000"/>
              </a:schemeClr>
            </a:gs>
            <a:gs pos="100000">
              <a:schemeClr val="phClr">
                <a:shade val="60000"/>
              </a:schemeClr>
            </a:gs>
          </a:gsLst>
          <a:lin ang="8350000" scaled="1"/>
        </a:gradFill>
      </a:fillStyleLst>
      <a:lnStyleLst>
        <a:ln w="9525" cap="flat" cmpd="sng" algn="ctr">
          <a:solidFill>
            <a:schemeClr val="phClr">
              <a:shade val="48000"/>
              <a:satMod val="110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130000" dist="101600" dir="2700000" algn="tl" rotWithShape="0">
              <a:srgbClr val="000000">
                <a:alpha val="35000"/>
              </a:srgbClr>
            </a:outerShdw>
          </a:effectLst>
        </a:effectStyle>
        <a:effectStyle>
          <a:effectLst>
            <a:outerShdw blurRad="190500" dist="228600" dir="2700000" sy="90000" rotWithShape="0">
              <a:srgbClr val="000000">
                <a:alpha val="25500"/>
              </a:srgbClr>
            </a:outerShdw>
          </a:effectLst>
        </a:effectStyle>
        <a:effectStyle>
          <a:effectLst>
            <a:outerShdw blurRad="190500" dist="228600" dir="2700000" sy="90000" rotWithShape="0">
              <a:srgbClr val="000000">
                <a:alpha val="25500"/>
              </a:srgbClr>
            </a:outerShdw>
          </a:effectLst>
          <a:scene3d>
            <a:camera prst="orthographicFront" fov="0">
              <a:rot lat="0" lon="0" rev="0"/>
            </a:camera>
            <a:lightRig rig="soft" dir="tl">
              <a:rot lat="0" lon="0" rev="20100000"/>
            </a:lightRig>
          </a:scene3d>
          <a:sp3d>
            <a:bevelT w="50800" h="50800"/>
          </a:sp3d>
        </a:effectStyle>
      </a:effectStyleLst>
      <a:bgFillStyleLst>
        <a:solidFill>
          <a:schemeClr val="phClr"/>
        </a:solidFill>
        <a:gradFill rotWithShape="1">
          <a:gsLst>
            <a:gs pos="0">
              <a:schemeClr val="phClr">
                <a:tint val="50000"/>
                <a:satMod val="180000"/>
              </a:schemeClr>
            </a:gs>
            <a:gs pos="100000">
              <a:schemeClr val="phClr">
                <a:shade val="45000"/>
                <a:satMod val="120000"/>
              </a:schemeClr>
            </a:gs>
          </a:gsLst>
          <a:path path="circle">
            <a:fillToRect r="100000" b="100000"/>
          </a:path>
        </a:gradFill>
        <a:blipFill>
          <a:blip xmlns:r="http://schemas.openxmlformats.org/officeDocument/2006/relationships" r:embed="rId1">
            <a:duotone>
              <a:schemeClr val="phClr">
                <a:shade val="3000"/>
                <a:satMod val="110000"/>
              </a:schemeClr>
              <a:schemeClr val="phClr">
                <a:tint val="60000"/>
                <a:satMod val="42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Apex</Template>
  <TotalTime>166</TotalTime>
  <Words>1462</Words>
  <Application>Microsoft Office PowerPoint</Application>
  <PresentationFormat>On-screen Show (4:3)</PresentationFormat>
  <Paragraphs>138</Paragraphs>
  <Slides>18</Slides>
  <Notes>0</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18</vt:i4>
      </vt:variant>
    </vt:vector>
  </HeadingPairs>
  <TitlesOfParts>
    <vt:vector size="30" baseType="lpstr">
      <vt:lpstr>Arial</vt:lpstr>
      <vt:lpstr>Book Antiqua</vt:lpstr>
      <vt:lpstr>Calibri</vt:lpstr>
      <vt:lpstr>Comic Sans MS</vt:lpstr>
      <vt:lpstr>Lucida Sans</vt:lpstr>
      <vt:lpstr>Marker Felt</vt:lpstr>
      <vt:lpstr>Times New Roman</vt:lpstr>
      <vt:lpstr>Wingdings</vt:lpstr>
      <vt:lpstr>Wingdings 2</vt:lpstr>
      <vt:lpstr>Wingdings 3</vt:lpstr>
      <vt:lpstr>XCCW Joined 5a</vt:lpstr>
      <vt:lpstr>Apex</vt:lpstr>
      <vt:lpstr>Starting School AT Ethelbert Road  </vt:lpstr>
      <vt:lpstr>PowerPoint Presentation</vt:lpstr>
      <vt:lpstr>Governors</vt:lpstr>
      <vt:lpstr>Safeguarding</vt:lpstr>
      <vt:lpstr>Early Years</vt:lpstr>
      <vt:lpstr>The Early Years Foundation Stage</vt:lpstr>
      <vt:lpstr>Early Reading Skills and Phonics</vt:lpstr>
      <vt:lpstr>Special Educational Needs and Disability (SEND) Mental Health and Well-being</vt:lpstr>
      <vt:lpstr>Website</vt:lpstr>
      <vt:lpstr>Uniform</vt:lpstr>
      <vt:lpstr>Uniform</vt:lpstr>
      <vt:lpstr>School Dinners</vt:lpstr>
      <vt:lpstr>Wrap Around Care </vt:lpstr>
      <vt:lpstr>Attendance and Medical Needs</vt:lpstr>
      <vt:lpstr>        Our School Rules Be Safe, Be Kind, Be Ready  Our Values Creativity, Cooperation,  Self-belief, Happiness, Respect and Curiosity</vt:lpstr>
      <vt:lpstr>How you can prepare your child to be ready for school</vt:lpstr>
      <vt:lpstr>Key Dates</vt:lpstr>
      <vt:lpstr>Finally</vt:lpstr>
    </vt:vector>
  </TitlesOfParts>
  <Company>Ethelbert Road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Early Years Curriculum</dc:title>
  <dc:creator>Ethelbert Road Primary School</dc:creator>
  <cp:lastModifiedBy>Michele.Kirkbride</cp:lastModifiedBy>
  <cp:revision>119</cp:revision>
  <cp:lastPrinted>2014-06-09T11:56:31Z</cp:lastPrinted>
  <dcterms:created xsi:type="dcterms:W3CDTF">2013-04-23T08:50:50Z</dcterms:created>
  <dcterms:modified xsi:type="dcterms:W3CDTF">2026-06-05T09:02:30Z</dcterms:modified>
</cp:coreProperties>
</file>