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6" r:id="rId1"/>
  </p:sldMasterIdLst>
  <p:sldIdLst>
    <p:sldId id="256" r:id="rId2"/>
    <p:sldId id="257" r:id="rId3"/>
    <p:sldId id="259" r:id="rId4"/>
    <p:sldId id="258" r:id="rId5"/>
    <p:sldId id="260" r:id="rId6"/>
    <p:sldId id="261" r:id="rId7"/>
    <p:sldId id="270" r:id="rId8"/>
    <p:sldId id="262" r:id="rId9"/>
    <p:sldId id="263" r:id="rId10"/>
    <p:sldId id="264" r:id="rId11"/>
    <p:sldId id="265" r:id="rId12"/>
    <p:sldId id="266" r:id="rId13"/>
    <p:sldId id="267" r:id="rId14"/>
    <p:sldId id="268" r:id="rId15"/>
    <p:sldId id="269" r:id="rId16"/>
    <p:sldId id="271" r:id="rId17"/>
    <p:sldId id="272" r:id="rId18"/>
    <p:sldId id="273" r:id="rId19"/>
    <p:sldId id="274" r:id="rId20"/>
    <p:sldId id="275"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3" d="100"/>
          <a:sy n="113" d="100"/>
        </p:scale>
        <p:origin x="228"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a:xfrm>
            <a:off x="2692397" y="5037663"/>
            <a:ext cx="5214635" cy="279400"/>
          </a:xfrm>
        </p:spPr>
        <p:txBody>
          <a:bodyPr/>
          <a:lstStyle/>
          <a:p>
            <a:endParaRPr lang="en-US"/>
          </a:p>
        </p:txBody>
      </p:sp>
      <p:sp>
        <p:nvSpPr>
          <p:cNvPr id="6" name="Slide Number Placeholder 5"/>
          <p:cNvSpPr>
            <a:spLocks noGrp="1"/>
          </p:cNvSpPr>
          <p:nvPr>
            <p:ph type="sldNum" sz="quarter" idx="12"/>
          </p:nvPr>
        </p:nvSpPr>
        <p:spPr>
          <a:xfrm>
            <a:off x="8956900" y="5037663"/>
            <a:ext cx="551167" cy="279400"/>
          </a:xfrm>
        </p:spPr>
        <p:txBody>
          <a:bodyPr/>
          <a:lstStyle/>
          <a:p>
            <a:fld id="{A4C0CD32-A6C8-4BA5-B3DF-D8325E32CAA4}" type="slidenum">
              <a:rPr lang="en-US" smtClean="0"/>
              <a:t>‹#›</a:t>
            </a:fld>
            <a:endParaRPr lang="en-US"/>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32467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spTree>
    <p:extLst>
      <p:ext uri="{BB962C8B-B14F-4D97-AF65-F5344CB8AC3E}">
        <p14:creationId xmlns:p14="http://schemas.microsoft.com/office/powerpoint/2010/main" val="1493965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97623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07CD3FD-BE54-4400-942B-C6C15AA73DFD}" type="datetimeFigureOut">
              <a:rPr lang="en-US" smtClean="0"/>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0CD32-A6C8-4BA5-B3DF-D8325E32CAA4}" type="slidenum">
              <a:rPr lang="en-US" smtClean="0"/>
              <a:t>‹#›</a:t>
            </a:fld>
            <a:endParaRPr lang="en-US"/>
          </a:p>
        </p:txBody>
      </p:sp>
    </p:spTree>
    <p:extLst>
      <p:ext uri="{BB962C8B-B14F-4D97-AF65-F5344CB8AC3E}">
        <p14:creationId xmlns:p14="http://schemas.microsoft.com/office/powerpoint/2010/main" val="3303246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CD3FD-BE54-4400-942B-C6C15AA73DFD}" type="datetimeFigureOut">
              <a:rPr lang="en-US" smtClean="0"/>
              <a:t>1/8/2026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4C0CD32-A6C8-4BA5-B3DF-D8325E32CAA4}" type="slidenum">
              <a:rPr lang="en-US" smtClean="0"/>
              <a:t>‹#›</a:t>
            </a:fld>
            <a:endParaRPr lang="en-US"/>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720031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07CD3FD-BE54-4400-942B-C6C15AA73DFD}" type="datetimeFigureOut">
              <a:rPr lang="en-US" smtClean="0"/>
              <a:t>1/8/2026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4C0CD32-A6C8-4BA5-B3DF-D8325E32CAA4}"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531181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7CD3FD-BE54-4400-942B-C6C15AA73DFD}" type="datetimeFigureOut">
              <a:rPr lang="en-US" smtClean="0"/>
              <a:t>1/8/2026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4C0CD32-A6C8-4BA5-B3DF-D8325E32CAA4}" type="slidenum">
              <a:rPr lang="en-US" smtClean="0"/>
              <a:t>‹#›</a:t>
            </a:fld>
            <a:endParaRPr lang="en-US"/>
          </a:p>
        </p:txBody>
      </p:sp>
    </p:spTree>
    <p:extLst>
      <p:ext uri="{BB962C8B-B14F-4D97-AF65-F5344CB8AC3E}">
        <p14:creationId xmlns:p14="http://schemas.microsoft.com/office/powerpoint/2010/main" val="30025470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07CD3FD-BE54-4400-942B-C6C15AA73DFD}" type="datetimeFigureOut">
              <a:rPr lang="en-US" smtClean="0"/>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0CD32-A6C8-4BA5-B3DF-D8325E32CAA4}" type="slidenum">
              <a:rPr lang="en-US" smtClean="0"/>
              <a:t>‹#›</a:t>
            </a:fld>
            <a:endParaRPr lang="en-US"/>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08130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07CD3FD-BE54-4400-942B-C6C15AA73DFD}" type="datetimeFigureOut">
              <a:rPr lang="en-US" smtClean="0"/>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0CD32-A6C8-4BA5-B3DF-D8325E32CAA4}" type="slidenum">
              <a:rPr lang="en-US" smtClean="0"/>
              <a:t>‹#›</a:t>
            </a:fld>
            <a:endParaRPr lang="en-US"/>
          </a:p>
        </p:txBody>
      </p:sp>
    </p:spTree>
    <p:extLst>
      <p:ext uri="{BB962C8B-B14F-4D97-AF65-F5344CB8AC3E}">
        <p14:creationId xmlns:p14="http://schemas.microsoft.com/office/powerpoint/2010/main" val="1188899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07CD3FD-BE54-4400-942B-C6C15AA73DFD}" type="datetimeFigureOut">
              <a:rPr lang="en-US" smtClean="0"/>
              <a:t>1/8/2026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4C0CD32-A6C8-4BA5-B3DF-D8325E32CAA4}" type="slidenum">
              <a:rPr lang="en-US" smtClean="0"/>
              <a:t>‹#›</a:t>
            </a:fld>
            <a:endParaRPr lang="en-US"/>
          </a:p>
        </p:txBody>
      </p:sp>
    </p:spTree>
    <p:extLst>
      <p:ext uri="{BB962C8B-B14F-4D97-AF65-F5344CB8AC3E}">
        <p14:creationId xmlns:p14="http://schemas.microsoft.com/office/powerpoint/2010/main" val="3123253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28149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2888517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spTree>
    <p:extLst>
      <p:ext uri="{BB962C8B-B14F-4D97-AF65-F5344CB8AC3E}">
        <p14:creationId xmlns:p14="http://schemas.microsoft.com/office/powerpoint/2010/main" val="29783226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57058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449991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74425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07CD3FD-BE54-4400-942B-C6C15AA73DFD}" type="datetimeFigureOut">
              <a:rPr lang="en-US" smtClean="0"/>
              <a:t>1/8/2026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4C0CD32-A6C8-4BA5-B3DF-D8325E32CAA4}" type="slidenum">
              <a:rPr lang="en-US" smtClean="0"/>
              <a:t>‹#›</a:t>
            </a:fld>
            <a:endParaRPr lang="en-US"/>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925837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07CD3FD-BE54-4400-942B-C6C15AA73DFD}" type="datetimeFigureOut">
              <a:rPr lang="en-US" smtClean="0"/>
              <a:t>1/8/2026</a:t>
            </a:fld>
            <a:endParaRPr lang="en-US"/>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4C0CD32-A6C8-4BA5-B3DF-D8325E32CAA4}" type="slidenum">
              <a:rPr lang="en-US" smtClean="0"/>
              <a:t>‹#›</a:t>
            </a:fld>
            <a:endParaRPr lang="en-US"/>
          </a:p>
        </p:txBody>
      </p:sp>
    </p:spTree>
    <p:extLst>
      <p:ext uri="{BB962C8B-B14F-4D97-AF65-F5344CB8AC3E}">
        <p14:creationId xmlns:p14="http://schemas.microsoft.com/office/powerpoint/2010/main" val="3647302067"/>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 id="214748373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zX7dmuB4fNg"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8A7C1FC-0530-1B12-CA24-37F4BD2592BA}"/>
              </a:ext>
            </a:extLst>
          </p:cNvPr>
          <p:cNvPicPr>
            <a:picLocks noChangeAspect="1"/>
          </p:cNvPicPr>
          <p:nvPr/>
        </p:nvPicPr>
        <p:blipFill rotWithShape="1">
          <a:blip r:embed="rId2"/>
          <a:srcRect t="20332" r="-2" b="-2"/>
          <a:stretch/>
        </p:blipFill>
        <p:spPr>
          <a:xfrm>
            <a:off x="20" y="10"/>
            <a:ext cx="12191979" cy="6857990"/>
          </a:xfrm>
          <a:prstGeom prst="rect">
            <a:avLst/>
          </a:prstGeom>
        </p:spPr>
      </p:pic>
      <p:sp>
        <p:nvSpPr>
          <p:cNvPr id="2" name="Title 1"/>
          <p:cNvSpPr>
            <a:spLocks noGrp="1"/>
          </p:cNvSpPr>
          <p:nvPr>
            <p:ph type="ctrTitle"/>
          </p:nvPr>
        </p:nvSpPr>
        <p:spPr>
          <a:xfrm>
            <a:off x="6421729" y="914400"/>
            <a:ext cx="4892948" cy="3427867"/>
          </a:xfrm>
        </p:spPr>
        <p:txBody>
          <a:bodyPr anchor="t">
            <a:normAutofit fontScale="90000"/>
          </a:bodyPr>
          <a:lstStyle/>
          <a:p>
            <a:pPr algn="r"/>
            <a:br>
              <a:rPr lang="en-GB" dirty="0">
                <a:cs typeface="Calibri Light"/>
              </a:rPr>
            </a:br>
            <a:r>
              <a:rPr lang="en-GB" dirty="0">
                <a:solidFill>
                  <a:srgbClr val="FFFFFF"/>
                </a:solidFill>
                <a:cs typeface="Calibri Light"/>
              </a:rPr>
              <a:t>Orange Class Parent's/Carer’s Meeting </a:t>
            </a:r>
            <a:br>
              <a:rPr lang="en-GB" dirty="0">
                <a:cs typeface="Calibri Light"/>
              </a:rPr>
            </a:br>
            <a:endParaRPr lang="en-GB" dirty="0">
              <a:solidFill>
                <a:srgbClr val="FFFFFF"/>
              </a:solidFill>
            </a:endParaRPr>
          </a:p>
        </p:txBody>
      </p:sp>
      <p:sp>
        <p:nvSpPr>
          <p:cNvPr id="3" name="Subtitle 2"/>
          <p:cNvSpPr>
            <a:spLocks noGrp="1"/>
          </p:cNvSpPr>
          <p:nvPr>
            <p:ph type="subTitle" idx="1"/>
          </p:nvPr>
        </p:nvSpPr>
        <p:spPr>
          <a:xfrm>
            <a:off x="6373503" y="5253051"/>
            <a:ext cx="4941173" cy="812923"/>
          </a:xfrm>
        </p:spPr>
        <p:txBody>
          <a:bodyPr vert="horz" lIns="91440" tIns="45720" rIns="91440" bIns="45720" rtlCol="0" anchor="t">
            <a:normAutofit/>
          </a:bodyPr>
          <a:lstStyle/>
          <a:p>
            <a:pPr algn="r"/>
            <a:r>
              <a:rPr lang="en-GB" dirty="0">
                <a:solidFill>
                  <a:srgbClr val="FFFFFF"/>
                </a:solidFill>
                <a:latin typeface="Calibri Light"/>
                <a:cs typeface="Calibri Light"/>
              </a:rPr>
              <a:t>Reading/Phonics/Tapestry/Baseline Meeting</a:t>
            </a:r>
            <a:endParaRPr lang="en-US" dirty="0">
              <a:solidFill>
                <a:srgbClr val="FFFFFF"/>
              </a:solidFill>
            </a:endParaRPr>
          </a:p>
        </p:txBody>
      </p:sp>
    </p:spTree>
    <p:extLst>
      <p:ext uri="{BB962C8B-B14F-4D97-AF65-F5344CB8AC3E}">
        <p14:creationId xmlns:p14="http://schemas.microsoft.com/office/powerpoint/2010/main" val="109857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500"/>
                                  </p:stCondLst>
                                  <p:iterate>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700"/>
                                        <p:tgtEl>
                                          <p:spTgt spid="3">
                                            <p:txEl>
                                              <p:pRg st="0" end="0"/>
                                            </p:txEl>
                                          </p:spTgt>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53E68F-D383-F52A-6A82-F36FC91C5517}"/>
              </a:ext>
            </a:extLst>
          </p:cNvPr>
          <p:cNvSpPr>
            <a:spLocks noGrp="1"/>
          </p:cNvSpPr>
          <p:nvPr>
            <p:ph type="title"/>
          </p:nvPr>
        </p:nvSpPr>
        <p:spPr>
          <a:xfrm>
            <a:off x="1295402" y="982132"/>
            <a:ext cx="9601196" cy="1303867"/>
          </a:xfrm>
        </p:spPr>
        <p:txBody>
          <a:bodyPr>
            <a:normAutofit/>
          </a:bodyPr>
          <a:lstStyle/>
          <a:p>
            <a:r>
              <a:rPr lang="en-GB" dirty="0">
                <a:solidFill>
                  <a:srgbClr val="262626"/>
                </a:solidFill>
                <a:latin typeface="Comic Sans MS"/>
              </a:rPr>
              <a:t>Introduction</a:t>
            </a:r>
            <a:endParaRPr lang="en-US" dirty="0">
              <a:solidFill>
                <a:srgbClr val="262626"/>
              </a:solidFill>
              <a:latin typeface="Comic Sans MS"/>
            </a:endParaRPr>
          </a:p>
        </p:txBody>
      </p:sp>
      <p:sp>
        <p:nvSpPr>
          <p:cNvPr id="3" name="Content Placeholder 2">
            <a:extLst>
              <a:ext uri="{FF2B5EF4-FFF2-40B4-BE49-F238E27FC236}">
                <a16:creationId xmlns:a16="http://schemas.microsoft.com/office/drawing/2014/main" id="{3FA39AE6-95A7-67A0-5831-AE2D9FBEE40A}"/>
              </a:ext>
            </a:extLst>
          </p:cNvPr>
          <p:cNvSpPr>
            <a:spLocks noGrp="1"/>
          </p:cNvSpPr>
          <p:nvPr>
            <p:ph idx="1"/>
          </p:nvPr>
        </p:nvSpPr>
        <p:spPr>
          <a:xfrm>
            <a:off x="1295402" y="2556932"/>
            <a:ext cx="6256866" cy="3318936"/>
          </a:xfrm>
        </p:spPr>
        <p:txBody>
          <a:bodyPr vert="horz" lIns="91440" tIns="45720" rIns="91440" bIns="45720" rtlCol="0">
            <a:normAutofit/>
          </a:bodyPr>
          <a:lstStyle/>
          <a:p>
            <a:pPr>
              <a:lnSpc>
                <a:spcPct val="90000"/>
              </a:lnSpc>
            </a:pPr>
            <a:r>
              <a:rPr lang="en-GB" sz="1900" dirty="0">
                <a:solidFill>
                  <a:srgbClr val="262626"/>
                </a:solidFill>
                <a:latin typeface="Comic Sans MS" panose="030F0702030302020204" pitchFamily="66" charset="0"/>
              </a:rPr>
              <a:t>Today's meeting is going to explain how we teach reading in our school. We will also be talking about how you can support your child at home to develop a love of reading.</a:t>
            </a:r>
          </a:p>
          <a:p>
            <a:pPr>
              <a:lnSpc>
                <a:spcPct val="90000"/>
              </a:lnSpc>
            </a:pPr>
            <a:r>
              <a:rPr lang="en-GB" sz="1900" dirty="0">
                <a:solidFill>
                  <a:srgbClr val="262626"/>
                </a:solidFill>
                <a:latin typeface="Comic Sans MS" panose="030F0702030302020204" pitchFamily="66" charset="0"/>
              </a:rPr>
              <a:t>In class we have many opportunities to share books with the children. We have a daily story time which allows us to share our favourite books, whole class reading, group, individual reading and also buddy reading with our Y6 buddies. We are also lucky enough to be able to visit " Magical Storyland" - School library once a week.</a:t>
            </a:r>
          </a:p>
        </p:txBody>
      </p:sp>
      <p:pic>
        <p:nvPicPr>
          <p:cNvPr id="7" name="Graphic 6" descr="Books">
            <a:extLst>
              <a:ext uri="{FF2B5EF4-FFF2-40B4-BE49-F238E27FC236}">
                <a16:creationId xmlns:a16="http://schemas.microsoft.com/office/drawing/2014/main" id="{30F51736-66E6-7C30-28EF-E09575C6E9A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085026" y="2757636"/>
            <a:ext cx="2739728" cy="2739728"/>
          </a:xfrm>
          <a:prstGeom prst="rect">
            <a:avLst/>
          </a:prstGeom>
          <a:ln w="57150" cmpd="thickThin">
            <a:solidFill>
              <a:srgbClr val="7F7F7F"/>
            </a:solidFill>
            <a:miter lim="800000"/>
          </a:ln>
        </p:spPr>
      </p:pic>
    </p:spTree>
    <p:extLst>
      <p:ext uri="{BB962C8B-B14F-4D97-AF65-F5344CB8AC3E}">
        <p14:creationId xmlns:p14="http://schemas.microsoft.com/office/powerpoint/2010/main" val="23419276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DD337-2D95-3A30-A188-02D7884DE3E6}"/>
              </a:ext>
            </a:extLst>
          </p:cNvPr>
          <p:cNvSpPr>
            <a:spLocks noGrp="1"/>
          </p:cNvSpPr>
          <p:nvPr>
            <p:ph type="title"/>
          </p:nvPr>
        </p:nvSpPr>
        <p:spPr>
          <a:xfrm>
            <a:off x="698310" y="359392"/>
            <a:ext cx="10363200" cy="1187570"/>
          </a:xfrm>
        </p:spPr>
        <p:txBody>
          <a:bodyPr/>
          <a:lstStyle/>
          <a:p>
            <a:r>
              <a:rPr lang="en-GB" dirty="0">
                <a:latin typeface="Comic Sans MS"/>
              </a:rPr>
              <a:t>Children's Development</a:t>
            </a:r>
            <a:endParaRPr lang="en-US" dirty="0">
              <a:latin typeface="Comic Sans MS"/>
            </a:endParaRPr>
          </a:p>
        </p:txBody>
      </p:sp>
      <p:sp>
        <p:nvSpPr>
          <p:cNvPr id="3" name="Content Placeholder 2">
            <a:extLst>
              <a:ext uri="{FF2B5EF4-FFF2-40B4-BE49-F238E27FC236}">
                <a16:creationId xmlns:a16="http://schemas.microsoft.com/office/drawing/2014/main" id="{A5190D3E-9B45-FFCD-0844-80DB281D7CF3}"/>
              </a:ext>
            </a:extLst>
          </p:cNvPr>
          <p:cNvSpPr>
            <a:spLocks noGrp="1"/>
          </p:cNvSpPr>
          <p:nvPr>
            <p:ph idx="1"/>
          </p:nvPr>
        </p:nvSpPr>
        <p:spPr>
          <a:xfrm>
            <a:off x="914399" y="2559171"/>
            <a:ext cx="10363200" cy="2684633"/>
          </a:xfrm>
        </p:spPr>
        <p:txBody>
          <a:bodyPr vert="horz" lIns="91440" tIns="45720" rIns="91440" bIns="45720" rtlCol="0" anchor="t">
            <a:noAutofit/>
          </a:bodyPr>
          <a:lstStyle/>
          <a:p>
            <a:r>
              <a:rPr lang="en-GB" sz="2000" dirty="0">
                <a:latin typeface="Comic Sans MS"/>
              </a:rPr>
              <a:t>All children have developed an awareness of different sounds in spoken language from a very early age.</a:t>
            </a:r>
            <a:endParaRPr lang="en-US" sz="2000" dirty="0">
              <a:latin typeface="Comic Sans MS"/>
            </a:endParaRPr>
          </a:p>
          <a:p>
            <a:r>
              <a:rPr lang="en-GB" sz="2000" dirty="0">
                <a:latin typeface="Comic Sans MS"/>
              </a:rPr>
              <a:t>Spoken words are made up of different sounds.</a:t>
            </a:r>
          </a:p>
          <a:p>
            <a:r>
              <a:rPr lang="en-GB" sz="2000" dirty="0">
                <a:latin typeface="Comic Sans MS"/>
              </a:rPr>
              <a:t>In Phonics the children will learn how to match these sounds to letters. </a:t>
            </a:r>
          </a:p>
          <a:p>
            <a:r>
              <a:rPr lang="en-GB" sz="2000" dirty="0">
                <a:latin typeface="Comic Sans MS"/>
              </a:rPr>
              <a:t>The children will then be able to use this when they are reading and writing.</a:t>
            </a:r>
          </a:p>
        </p:txBody>
      </p:sp>
    </p:spTree>
    <p:extLst>
      <p:ext uri="{BB962C8B-B14F-4D97-AF65-F5344CB8AC3E}">
        <p14:creationId xmlns:p14="http://schemas.microsoft.com/office/powerpoint/2010/main" val="37389423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BA5B1E-446C-60AC-D8E1-A8CA1EEE5A12}"/>
              </a:ext>
            </a:extLst>
          </p:cNvPr>
          <p:cNvSpPr>
            <a:spLocks noGrp="1"/>
          </p:cNvSpPr>
          <p:nvPr>
            <p:ph type="title"/>
          </p:nvPr>
        </p:nvSpPr>
        <p:spPr>
          <a:xfrm>
            <a:off x="4053010" y="1917923"/>
            <a:ext cx="6964675" cy="3307219"/>
          </a:xfrm>
        </p:spPr>
        <p:txBody>
          <a:bodyPr vert="horz" lIns="91440" tIns="45720" rIns="91440" bIns="45720" rtlCol="0">
            <a:normAutofit fontScale="90000"/>
          </a:bodyPr>
          <a:lstStyle/>
          <a:p>
            <a:pPr algn="l">
              <a:lnSpc>
                <a:spcPct val="90000"/>
              </a:lnSpc>
            </a:pPr>
            <a:r>
              <a:rPr lang="en-US" sz="4000" dirty="0">
                <a:solidFill>
                  <a:srgbClr val="262626"/>
                </a:solidFill>
                <a:latin typeface="Comic Sans MS" panose="030F0702030302020204" pitchFamily="66" charset="0"/>
              </a:rPr>
              <a:t>Rocket Phonics</a:t>
            </a:r>
            <a:br>
              <a:rPr lang="en-US" sz="1600" dirty="0">
                <a:solidFill>
                  <a:srgbClr val="262626"/>
                </a:solidFill>
                <a:latin typeface="Comic Sans MS" panose="030F0702030302020204" pitchFamily="66" charset="0"/>
              </a:rPr>
            </a:br>
            <a:br>
              <a:rPr lang="en-US" sz="1600" b="1" dirty="0">
                <a:solidFill>
                  <a:srgbClr val="262626"/>
                </a:solidFill>
                <a:latin typeface="Comic Sans MS" panose="030F0702030302020204" pitchFamily="66" charset="0"/>
              </a:rPr>
            </a:br>
            <a:br>
              <a:rPr lang="en-US" sz="1600" b="1" dirty="0">
                <a:solidFill>
                  <a:srgbClr val="262626"/>
                </a:solidFill>
                <a:latin typeface="Comic Sans MS" panose="030F0702030302020204" pitchFamily="66" charset="0"/>
              </a:rPr>
            </a:br>
            <a:br>
              <a:rPr lang="en-US" sz="1600" b="1" dirty="0">
                <a:solidFill>
                  <a:srgbClr val="262626"/>
                </a:solidFill>
                <a:latin typeface="Comic Sans MS" panose="030F0702030302020204" pitchFamily="66" charset="0"/>
              </a:rPr>
            </a:br>
            <a:r>
              <a:rPr lang="en-US" sz="2200" dirty="0">
                <a:solidFill>
                  <a:srgbClr val="262626"/>
                </a:solidFill>
                <a:latin typeface="Comic Sans MS" panose="030F0702030302020204" pitchFamily="66" charset="0"/>
              </a:rPr>
              <a:t>We follow the Rocket Phonics scheme at Ethelbert Road primary School.</a:t>
            </a:r>
            <a:br>
              <a:rPr lang="en-US" sz="2200" dirty="0">
                <a:solidFill>
                  <a:srgbClr val="262626"/>
                </a:solidFill>
                <a:latin typeface="Comic Sans MS" panose="030F0702030302020204" pitchFamily="66" charset="0"/>
              </a:rPr>
            </a:br>
            <a:r>
              <a:rPr lang="en-US" sz="2200" dirty="0">
                <a:solidFill>
                  <a:srgbClr val="262626"/>
                </a:solidFill>
                <a:latin typeface="Comic Sans MS" panose="030F0702030302020204" pitchFamily="66" charset="0"/>
                <a:ea typeface="+mj-lt"/>
                <a:cs typeface="+mj-lt"/>
              </a:rPr>
              <a:t>The sounds that children learn are taught in a specific, systematic order (not alphabetically) so that children can begin to build words from these sounds as early as possible. </a:t>
            </a:r>
            <a:br>
              <a:rPr lang="en-US" sz="2200" dirty="0">
                <a:solidFill>
                  <a:srgbClr val="262626"/>
                </a:solidFill>
                <a:latin typeface="Comic Sans MS" panose="030F0702030302020204" pitchFamily="66" charset="0"/>
                <a:ea typeface="+mj-lt"/>
                <a:cs typeface="+mj-lt"/>
              </a:rPr>
            </a:br>
            <a:r>
              <a:rPr lang="en-US" sz="2200" dirty="0">
                <a:solidFill>
                  <a:srgbClr val="262626"/>
                </a:solidFill>
                <a:latin typeface="Comic Sans MS" panose="030F0702030302020204" pitchFamily="66" charset="0"/>
                <a:ea typeface="+mj-lt"/>
                <a:cs typeface="+mj-lt"/>
              </a:rPr>
              <a:t>Phonics supports children to hear, identify and link the sounds that letters make (phonemes) to what the letters look like when written down (graphemes). </a:t>
            </a:r>
            <a:br>
              <a:rPr lang="en-US" sz="2200" dirty="0">
                <a:solidFill>
                  <a:srgbClr val="262626"/>
                </a:solidFill>
                <a:latin typeface="Comic Sans MS" panose="030F0702030302020204" pitchFamily="66" charset="0"/>
                <a:ea typeface="+mj-lt"/>
                <a:cs typeface="+mj-lt"/>
              </a:rPr>
            </a:br>
            <a:r>
              <a:rPr lang="en-US" sz="2200" dirty="0">
                <a:solidFill>
                  <a:srgbClr val="262626"/>
                </a:solidFill>
                <a:latin typeface="Comic Sans MS" panose="030F0702030302020204" pitchFamily="66" charset="0"/>
                <a:ea typeface="+mj-lt"/>
                <a:cs typeface="+mj-lt"/>
              </a:rPr>
              <a:t>This helps children to </a:t>
            </a:r>
            <a:r>
              <a:rPr lang="en-US" sz="2200" dirty="0" err="1">
                <a:solidFill>
                  <a:srgbClr val="262626"/>
                </a:solidFill>
                <a:latin typeface="Comic Sans MS" panose="030F0702030302020204" pitchFamily="66" charset="0"/>
                <a:ea typeface="+mj-lt"/>
                <a:cs typeface="+mj-lt"/>
              </a:rPr>
              <a:t>recognise</a:t>
            </a:r>
            <a:r>
              <a:rPr lang="en-US" sz="2200" dirty="0">
                <a:solidFill>
                  <a:srgbClr val="262626"/>
                </a:solidFill>
                <a:latin typeface="Comic Sans MS" panose="030F0702030302020204" pitchFamily="66" charset="0"/>
                <a:ea typeface="+mj-lt"/>
                <a:cs typeface="+mj-lt"/>
              </a:rPr>
              <a:t> and read words, using knowledge of the sounds to read new or unfamiliar words</a:t>
            </a:r>
            <a:endParaRPr lang="en-US" sz="2200" dirty="0">
              <a:solidFill>
                <a:srgbClr val="262626"/>
              </a:solidFill>
              <a:latin typeface="Comic Sans MS"/>
            </a:endParaRPr>
          </a:p>
        </p:txBody>
      </p:sp>
      <p:pic>
        <p:nvPicPr>
          <p:cNvPr id="4" name="Content Placeholder 3" descr="A logo with a planet and stars&#10;&#10;Description automatically generated">
            <a:extLst>
              <a:ext uri="{FF2B5EF4-FFF2-40B4-BE49-F238E27FC236}">
                <a16:creationId xmlns:a16="http://schemas.microsoft.com/office/drawing/2014/main" id="{DEB3B431-7311-FFD3-1923-918560AF1C02}"/>
              </a:ext>
            </a:extLst>
          </p:cNvPr>
          <p:cNvPicPr>
            <a:picLocks noChangeAspect="1"/>
          </p:cNvPicPr>
          <p:nvPr/>
        </p:nvPicPr>
        <p:blipFill>
          <a:blip r:embed="rId3"/>
          <a:stretch>
            <a:fillRect/>
          </a:stretch>
        </p:blipFill>
        <p:spPr>
          <a:xfrm>
            <a:off x="784029" y="774006"/>
            <a:ext cx="2739728" cy="2654994"/>
          </a:xfrm>
          <a:prstGeom prst="rect">
            <a:avLst/>
          </a:prstGeom>
          <a:ln w="57150" cmpd="thickThin">
            <a:solidFill>
              <a:srgbClr val="7F7F7F"/>
            </a:solidFill>
            <a:miter lim="800000"/>
          </a:ln>
        </p:spPr>
      </p:pic>
      <p:sp>
        <p:nvSpPr>
          <p:cNvPr id="8" name="Content Placeholder 7">
            <a:extLst>
              <a:ext uri="{FF2B5EF4-FFF2-40B4-BE49-F238E27FC236}">
                <a16:creationId xmlns:a16="http://schemas.microsoft.com/office/drawing/2014/main" id="{0816C875-2133-2B86-A03D-60C91EFC77B7}"/>
              </a:ext>
            </a:extLst>
          </p:cNvPr>
          <p:cNvSpPr>
            <a:spLocks noGrp="1"/>
          </p:cNvSpPr>
          <p:nvPr>
            <p:ph idx="1"/>
          </p:nvPr>
        </p:nvSpPr>
        <p:spPr>
          <a:xfrm>
            <a:off x="10099040" y="6766560"/>
            <a:ext cx="1336035" cy="1476588"/>
          </a:xfrm>
        </p:spPr>
        <p:txBody>
          <a:bodyPr>
            <a:normAutofit/>
          </a:bodyPr>
          <a:lstStyle/>
          <a:p>
            <a:endParaRPr lang="en-US" dirty="0">
              <a:solidFill>
                <a:srgbClr val="262626"/>
              </a:solidFill>
            </a:endParaRPr>
          </a:p>
        </p:txBody>
      </p:sp>
    </p:spTree>
    <p:extLst>
      <p:ext uri="{BB962C8B-B14F-4D97-AF65-F5344CB8AC3E}">
        <p14:creationId xmlns:p14="http://schemas.microsoft.com/office/powerpoint/2010/main" val="35845677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E4107-429B-FDC5-C71C-673AEDED85D1}"/>
              </a:ext>
            </a:extLst>
          </p:cNvPr>
          <p:cNvSpPr>
            <a:spLocks noGrp="1"/>
          </p:cNvSpPr>
          <p:nvPr>
            <p:ph type="title"/>
          </p:nvPr>
        </p:nvSpPr>
        <p:spPr>
          <a:xfrm>
            <a:off x="912628" y="821095"/>
            <a:ext cx="3943762" cy="750248"/>
          </a:xfrm>
        </p:spPr>
        <p:txBody>
          <a:bodyPr>
            <a:normAutofit fontScale="90000"/>
          </a:bodyPr>
          <a:lstStyle/>
          <a:p>
            <a:r>
              <a:rPr lang="en-GB" dirty="0">
                <a:latin typeface="Comic Sans MS" panose="030F0702030302020204" pitchFamily="66" charset="0"/>
              </a:rPr>
              <a:t>In Class</a:t>
            </a:r>
          </a:p>
        </p:txBody>
      </p:sp>
      <p:sp>
        <p:nvSpPr>
          <p:cNvPr id="3" name="Content Placeholder 2">
            <a:extLst>
              <a:ext uri="{FF2B5EF4-FFF2-40B4-BE49-F238E27FC236}">
                <a16:creationId xmlns:a16="http://schemas.microsoft.com/office/drawing/2014/main" id="{E9223B5B-C3A3-9005-2FBB-9B244C2AF973}"/>
              </a:ext>
            </a:extLst>
          </p:cNvPr>
          <p:cNvSpPr>
            <a:spLocks noGrp="1"/>
          </p:cNvSpPr>
          <p:nvPr>
            <p:ph idx="1"/>
          </p:nvPr>
        </p:nvSpPr>
        <p:spPr>
          <a:xfrm>
            <a:off x="912627" y="2593910"/>
            <a:ext cx="9155103" cy="3674809"/>
          </a:xfrm>
        </p:spPr>
        <p:txBody>
          <a:bodyPr vert="horz" lIns="91440" tIns="45720" rIns="91440" bIns="45720" rtlCol="0">
            <a:normAutofit/>
          </a:bodyPr>
          <a:lstStyle/>
          <a:p>
            <a:pPr>
              <a:lnSpc>
                <a:spcPct val="110000"/>
              </a:lnSpc>
            </a:pPr>
            <a:r>
              <a:rPr lang="en-GB" sz="2000" dirty="0">
                <a:latin typeface="Comic Sans MS" panose="030F0702030302020204" pitchFamily="66" charset="0"/>
              </a:rPr>
              <a:t>We have daily phonics sessions which introduce and revisit sounds </a:t>
            </a:r>
            <a:endParaRPr lang="en-US" sz="2000" dirty="0">
              <a:latin typeface="Comic Sans MS" panose="030F0702030302020204" pitchFamily="66" charset="0"/>
            </a:endParaRPr>
          </a:p>
          <a:p>
            <a:pPr marL="0" indent="0">
              <a:lnSpc>
                <a:spcPct val="110000"/>
              </a:lnSpc>
              <a:buNone/>
            </a:pPr>
            <a:r>
              <a:rPr lang="en-GB" sz="2000" dirty="0">
                <a:latin typeface="Comic Sans MS" panose="030F0702030302020204" pitchFamily="66" charset="0"/>
              </a:rPr>
              <a:t>( phonemes) .</a:t>
            </a:r>
          </a:p>
          <a:p>
            <a:pPr>
              <a:lnSpc>
                <a:spcPct val="110000"/>
              </a:lnSpc>
            </a:pPr>
            <a:r>
              <a:rPr lang="en-GB" sz="2000" dirty="0">
                <a:latin typeface="Comic Sans MS" panose="030F0702030302020204" pitchFamily="66" charset="0"/>
              </a:rPr>
              <a:t>In their Rocket Phonics lessons, your child will learn to recognise, identify, say and read all of the 44 sounds of the English language along with writing and spelling them. They will revisit sounds they have learned, learn new sounds, take part in stimulating activities to practise and apply their reading, writing and spelling skills and contribute to comprehension quizzes to check for understanding.</a:t>
            </a:r>
          </a:p>
        </p:txBody>
      </p:sp>
      <p:sp>
        <p:nvSpPr>
          <p:cNvPr id="14" name="Date Placeholder 3">
            <a:extLst>
              <a:ext uri="{FF2B5EF4-FFF2-40B4-BE49-F238E27FC236}">
                <a16:creationId xmlns:a16="http://schemas.microsoft.com/office/drawing/2014/main" id="{3F3B7F5A-1B06-4815-B7EB-049C6AFC172C}"/>
              </a:ext>
            </a:extLst>
          </p:cNvPr>
          <p:cNvSpPr>
            <a:spLocks noGrp="1"/>
          </p:cNvSpPr>
          <p:nvPr>
            <p:ph type="dt" sz="half" idx="10"/>
          </p:nvPr>
        </p:nvSpPr>
        <p:spPr/>
        <p:txBody>
          <a:bodyPr>
            <a:normAutofit/>
          </a:bodyPr>
          <a:lstStyle/>
          <a:p>
            <a:pPr>
              <a:spcAft>
                <a:spcPts val="600"/>
              </a:spcAft>
            </a:pPr>
            <a:fld id="{809CB3E0-44A8-4F4D-B84D-B60FA2C2393B}" type="datetime1">
              <a:rPr lang="en-US" smtClean="0"/>
              <a:pPr>
                <a:spcAft>
                  <a:spcPts val="600"/>
                </a:spcAft>
              </a:pPr>
              <a:t>1/8/2026</a:t>
            </a:fld>
            <a:endParaRPr lang="en-US"/>
          </a:p>
        </p:txBody>
      </p:sp>
      <p:sp>
        <p:nvSpPr>
          <p:cNvPr id="15" name="Footer Placeholder 4">
            <a:extLst>
              <a:ext uri="{FF2B5EF4-FFF2-40B4-BE49-F238E27FC236}">
                <a16:creationId xmlns:a16="http://schemas.microsoft.com/office/drawing/2014/main" id="{2E740899-0F0E-42D8-ACE8-A38B9E3294FF}"/>
              </a:ext>
            </a:extLst>
          </p:cNvPr>
          <p:cNvSpPr>
            <a:spLocks noGrp="1"/>
          </p:cNvSpPr>
          <p:nvPr>
            <p:ph type="ftr" sz="quarter" idx="11"/>
          </p:nvPr>
        </p:nvSpPr>
        <p:spPr/>
        <p:txBody>
          <a:bodyPr>
            <a:normAutofit/>
          </a:bodyPr>
          <a:lstStyle/>
          <a:p>
            <a:pPr>
              <a:spcAft>
                <a:spcPts val="600"/>
              </a:spcAft>
            </a:pPr>
            <a:r>
              <a:rPr lang="en-US" dirty="0">
                <a:solidFill>
                  <a:srgbClr val="FFFFFF"/>
                </a:solidFill>
              </a:rPr>
              <a:t>Sample Footer Text</a:t>
            </a:r>
          </a:p>
        </p:txBody>
      </p:sp>
      <p:sp>
        <p:nvSpPr>
          <p:cNvPr id="16" name="Slide Number Placeholder 5">
            <a:extLst>
              <a:ext uri="{FF2B5EF4-FFF2-40B4-BE49-F238E27FC236}">
                <a16:creationId xmlns:a16="http://schemas.microsoft.com/office/drawing/2014/main" id="{2298BF2C-AFD8-4232-9364-E649CD10DFF4}"/>
              </a:ext>
            </a:extLst>
          </p:cNvPr>
          <p:cNvSpPr>
            <a:spLocks noGrp="1"/>
          </p:cNvSpPr>
          <p:nvPr>
            <p:ph type="sldNum" sz="quarter" idx="12"/>
          </p:nvPr>
        </p:nvSpPr>
        <p:spPr/>
        <p:txBody>
          <a:bodyPr>
            <a:normAutofit/>
          </a:bodyPr>
          <a:lstStyle/>
          <a:p>
            <a:pPr>
              <a:spcAft>
                <a:spcPts val="600"/>
              </a:spcAft>
            </a:pPr>
            <a:fld id="{2B6A0707-BFCA-4BDD-8B25-E2A14A0F80A6}" type="slidenum">
              <a:rPr lang="en-US">
                <a:solidFill>
                  <a:srgbClr val="FFFFFF"/>
                </a:solidFill>
              </a:rPr>
              <a:pPr>
                <a:spcAft>
                  <a:spcPts val="600"/>
                </a:spcAft>
              </a:pPr>
              <a:t>5</a:t>
            </a:fld>
            <a:endParaRPr lang="en-US">
              <a:solidFill>
                <a:srgbClr val="FFFFFF"/>
              </a:solidFill>
            </a:endParaRPr>
          </a:p>
        </p:txBody>
      </p:sp>
    </p:spTree>
    <p:extLst>
      <p:ext uri="{BB962C8B-B14F-4D97-AF65-F5344CB8AC3E}">
        <p14:creationId xmlns:p14="http://schemas.microsoft.com/office/powerpoint/2010/main" val="18575375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BA94DB-30BB-CE90-B8B5-C393ED4B5D44}"/>
              </a:ext>
            </a:extLst>
          </p:cNvPr>
          <p:cNvSpPr>
            <a:spLocks noGrp="1"/>
          </p:cNvSpPr>
          <p:nvPr>
            <p:ph type="title"/>
          </p:nvPr>
        </p:nvSpPr>
        <p:spPr>
          <a:xfrm>
            <a:off x="914400" y="988907"/>
            <a:ext cx="10363200" cy="671941"/>
          </a:xfrm>
        </p:spPr>
        <p:txBody>
          <a:bodyPr>
            <a:normAutofit fontScale="90000"/>
          </a:bodyPr>
          <a:lstStyle/>
          <a:p>
            <a:r>
              <a:rPr lang="en-GB" dirty="0">
                <a:latin typeface="Comic Sans MS"/>
              </a:rPr>
              <a:t>Book bags</a:t>
            </a:r>
            <a:br>
              <a:rPr lang="en-GB" dirty="0">
                <a:latin typeface="Comic Sans MS"/>
              </a:rPr>
            </a:br>
            <a:endParaRPr lang="en-GB" dirty="0"/>
          </a:p>
        </p:txBody>
      </p:sp>
      <p:sp>
        <p:nvSpPr>
          <p:cNvPr id="3" name="Content Placeholder 2">
            <a:extLst>
              <a:ext uri="{FF2B5EF4-FFF2-40B4-BE49-F238E27FC236}">
                <a16:creationId xmlns:a16="http://schemas.microsoft.com/office/drawing/2014/main" id="{D9262BBD-0152-645E-BCE3-CE3A0B0E0AE4}"/>
              </a:ext>
            </a:extLst>
          </p:cNvPr>
          <p:cNvSpPr>
            <a:spLocks noGrp="1"/>
          </p:cNvSpPr>
          <p:nvPr>
            <p:ph idx="1"/>
          </p:nvPr>
        </p:nvSpPr>
        <p:spPr>
          <a:xfrm>
            <a:off x="811764" y="2024741"/>
            <a:ext cx="10655558" cy="5001209"/>
          </a:xfrm>
        </p:spPr>
        <p:txBody>
          <a:bodyPr vert="horz" lIns="91440" tIns="45720" rIns="91440" bIns="45720" rtlCol="0" anchor="t">
            <a:normAutofit/>
          </a:bodyPr>
          <a:lstStyle/>
          <a:p>
            <a:r>
              <a:rPr lang="en-GB" sz="1800" dirty="0">
                <a:latin typeface="Comic Sans MS"/>
              </a:rPr>
              <a:t>We have been sending home a 'sharing book' in your child's book bag since week 1.</a:t>
            </a:r>
          </a:p>
          <a:p>
            <a:r>
              <a:rPr lang="en-GB" sz="1800" dirty="0">
                <a:latin typeface="Comic Sans MS"/>
              </a:rPr>
              <a:t>This book is intended for you to share together , to discuss the pictures, to encourage your child to hold the book and scan from left to right and also to foster the love of stories.</a:t>
            </a:r>
          </a:p>
          <a:p>
            <a:r>
              <a:rPr lang="en-GB" sz="1800" dirty="0">
                <a:latin typeface="Comic Sans MS"/>
              </a:rPr>
              <a:t>We have now introduced some wordless books alongside their sharing book- this again will encourage these vital pre reading skills.</a:t>
            </a:r>
          </a:p>
          <a:p>
            <a:r>
              <a:rPr lang="en-GB" sz="1800" dirty="0">
                <a:solidFill>
                  <a:srgbClr val="FF0000"/>
                </a:solidFill>
                <a:latin typeface="Comic Sans MS"/>
              </a:rPr>
              <a:t>When your child is ready</a:t>
            </a:r>
            <a:r>
              <a:rPr lang="en-GB" sz="1800" dirty="0">
                <a:latin typeface="Comic Sans MS"/>
              </a:rPr>
              <a:t>, we will begin to send home some decodable Rocket Phonics books for your child to read at home.</a:t>
            </a:r>
          </a:p>
          <a:p>
            <a:r>
              <a:rPr lang="en-GB" sz="1800" dirty="0">
                <a:solidFill>
                  <a:srgbClr val="FF0000"/>
                </a:solidFill>
                <a:latin typeface="Comic Sans MS"/>
              </a:rPr>
              <a:t>Reading Records</a:t>
            </a:r>
            <a:r>
              <a:rPr lang="en-GB" sz="1800" dirty="0">
                <a:latin typeface="Comic Sans MS"/>
              </a:rPr>
              <a:t>- For you to fill in - date, comment, signature. Please do fill this in every time you hear your child read / share a story. It is ok to re-read the same book as this can help your child to feel like a reader.</a:t>
            </a:r>
          </a:p>
          <a:p>
            <a:r>
              <a:rPr lang="en-GB" sz="1800" dirty="0">
                <a:solidFill>
                  <a:srgbClr val="FF0000"/>
                </a:solidFill>
                <a:latin typeface="Comic Sans MS"/>
              </a:rPr>
              <a:t>Key words and sounds book-</a:t>
            </a:r>
            <a:r>
              <a:rPr lang="en-GB" sz="1800" dirty="0">
                <a:latin typeface="Comic Sans MS"/>
              </a:rPr>
              <a:t> Pink book which contains the sounds / words that your child has been learning. Please tick the sounds and words that your child knows. We will put new sounds in when your child is able to pronounce them correctly.</a:t>
            </a:r>
          </a:p>
        </p:txBody>
      </p:sp>
    </p:spTree>
    <p:extLst>
      <p:ext uri="{BB962C8B-B14F-4D97-AF65-F5344CB8AC3E}">
        <p14:creationId xmlns:p14="http://schemas.microsoft.com/office/powerpoint/2010/main" val="42462689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C3145-1855-490B-B7EC-569F0C81B20E}"/>
              </a:ext>
            </a:extLst>
          </p:cNvPr>
          <p:cNvSpPr>
            <a:spLocks noGrp="1"/>
          </p:cNvSpPr>
          <p:nvPr>
            <p:ph type="title"/>
          </p:nvPr>
        </p:nvSpPr>
        <p:spPr>
          <a:xfrm>
            <a:off x="1295401" y="770097"/>
            <a:ext cx="9601196" cy="780407"/>
          </a:xfrm>
        </p:spPr>
        <p:txBody>
          <a:bodyPr/>
          <a:lstStyle/>
          <a:p>
            <a:r>
              <a:rPr lang="en-GB" dirty="0">
                <a:latin typeface="Comic Sans MS" panose="030F0702030302020204" pitchFamily="66" charset="0"/>
              </a:rPr>
              <a:t>Reading Days</a:t>
            </a:r>
          </a:p>
        </p:txBody>
      </p:sp>
      <p:sp>
        <p:nvSpPr>
          <p:cNvPr id="3" name="Content Placeholder 2">
            <a:extLst>
              <a:ext uri="{FF2B5EF4-FFF2-40B4-BE49-F238E27FC236}">
                <a16:creationId xmlns:a16="http://schemas.microsoft.com/office/drawing/2014/main" id="{D0300565-71D6-4897-BA98-5C9B98566C0F}"/>
              </a:ext>
            </a:extLst>
          </p:cNvPr>
          <p:cNvSpPr>
            <a:spLocks noGrp="1"/>
          </p:cNvSpPr>
          <p:nvPr>
            <p:ph idx="1"/>
          </p:nvPr>
        </p:nvSpPr>
        <p:spPr>
          <a:xfrm>
            <a:off x="1295401" y="1550503"/>
            <a:ext cx="9601196" cy="4200939"/>
          </a:xfrm>
        </p:spPr>
        <p:txBody>
          <a:bodyPr>
            <a:normAutofit/>
          </a:bodyPr>
          <a:lstStyle/>
          <a:p>
            <a:r>
              <a:rPr lang="en-GB" dirty="0">
                <a:latin typeface="Comic Sans MS" panose="030F0702030302020204" pitchFamily="66" charset="0"/>
              </a:rPr>
              <a:t>Elephant’s- will change their books on a Monday.</a:t>
            </a:r>
          </a:p>
          <a:p>
            <a:r>
              <a:rPr lang="en-GB" dirty="0">
                <a:latin typeface="Comic Sans MS" panose="030F0702030302020204" pitchFamily="66" charset="0"/>
              </a:rPr>
              <a:t>Panda’s – will change their books on a Tuesday.</a:t>
            </a:r>
          </a:p>
          <a:p>
            <a:r>
              <a:rPr lang="en-GB" dirty="0">
                <a:latin typeface="Comic Sans MS" panose="030F0702030302020204" pitchFamily="66" charset="0"/>
              </a:rPr>
              <a:t>Tiger’s – will change their books on a Thursday</a:t>
            </a:r>
          </a:p>
          <a:p>
            <a:r>
              <a:rPr lang="en-GB" dirty="0">
                <a:latin typeface="Comic Sans MS" panose="030F0702030302020204" pitchFamily="66" charset="0"/>
              </a:rPr>
              <a:t>Lion’s- will change their books on a Friday.</a:t>
            </a:r>
          </a:p>
          <a:p>
            <a:r>
              <a:rPr lang="en-GB" dirty="0">
                <a:solidFill>
                  <a:srgbClr val="FF0000"/>
                </a:solidFill>
                <a:latin typeface="Comic Sans MS" panose="030F0702030302020204" pitchFamily="66" charset="0"/>
              </a:rPr>
              <a:t> </a:t>
            </a:r>
            <a:r>
              <a:rPr lang="en-GB" dirty="0">
                <a:solidFill>
                  <a:schemeClr val="tx1"/>
                </a:solidFill>
                <a:latin typeface="Comic Sans MS" panose="030F0702030302020204" pitchFamily="66" charset="0"/>
              </a:rPr>
              <a:t>All</a:t>
            </a:r>
            <a:r>
              <a:rPr lang="en-GB" dirty="0">
                <a:latin typeface="Comic Sans MS" panose="030F0702030302020204" pitchFamily="66" charset="0"/>
              </a:rPr>
              <a:t> children will have a wordless book/ decodable book and a sharing book.</a:t>
            </a:r>
          </a:p>
          <a:p>
            <a:r>
              <a:rPr lang="en-GB" dirty="0">
                <a:latin typeface="Comic Sans MS" panose="030F0702030302020204" pitchFamily="66" charset="0"/>
              </a:rPr>
              <a:t>Pink book containing the sounds and tricky words that we have taught.</a:t>
            </a:r>
          </a:p>
          <a:p>
            <a:pPr marL="0" indent="0">
              <a:buNone/>
            </a:pPr>
            <a:endParaRPr lang="en-GB" dirty="0">
              <a:latin typeface="Comic Sans MS" panose="030F0702030302020204" pitchFamily="66" charset="0"/>
            </a:endParaRPr>
          </a:p>
        </p:txBody>
      </p:sp>
    </p:spTree>
    <p:extLst>
      <p:ext uri="{BB962C8B-B14F-4D97-AF65-F5344CB8AC3E}">
        <p14:creationId xmlns:p14="http://schemas.microsoft.com/office/powerpoint/2010/main" val="3888349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235529-7B35-147C-CD45-1A460B545B3D}"/>
              </a:ext>
            </a:extLst>
          </p:cNvPr>
          <p:cNvSpPr>
            <a:spLocks noGrp="1"/>
          </p:cNvSpPr>
          <p:nvPr>
            <p:ph type="title"/>
          </p:nvPr>
        </p:nvSpPr>
        <p:spPr>
          <a:xfrm>
            <a:off x="914400" y="484497"/>
            <a:ext cx="10363200" cy="1790346"/>
          </a:xfrm>
        </p:spPr>
        <p:txBody>
          <a:bodyPr>
            <a:normAutofit/>
          </a:bodyPr>
          <a:lstStyle/>
          <a:p>
            <a:r>
              <a:rPr lang="en-GB" dirty="0">
                <a:latin typeface="Comic Sans MS"/>
              </a:rPr>
              <a:t>Language used in school during phonics sessions.</a:t>
            </a:r>
          </a:p>
        </p:txBody>
      </p:sp>
      <p:sp>
        <p:nvSpPr>
          <p:cNvPr id="3" name="Content Placeholder 2">
            <a:extLst>
              <a:ext uri="{FF2B5EF4-FFF2-40B4-BE49-F238E27FC236}">
                <a16:creationId xmlns:a16="http://schemas.microsoft.com/office/drawing/2014/main" id="{9574CDDF-593B-12DF-6823-9CE4FE9FE895}"/>
              </a:ext>
            </a:extLst>
          </p:cNvPr>
          <p:cNvSpPr>
            <a:spLocks noGrp="1"/>
          </p:cNvSpPr>
          <p:nvPr>
            <p:ph idx="1"/>
          </p:nvPr>
        </p:nvSpPr>
        <p:spPr>
          <a:xfrm>
            <a:off x="914400" y="2418950"/>
            <a:ext cx="10363200" cy="4178777"/>
          </a:xfrm>
        </p:spPr>
        <p:txBody>
          <a:bodyPr vert="horz" lIns="91440" tIns="45720" rIns="91440" bIns="45720" rtlCol="0" anchor="t">
            <a:normAutofit/>
          </a:bodyPr>
          <a:lstStyle/>
          <a:p>
            <a:r>
              <a:rPr lang="en-GB" sz="2400" dirty="0">
                <a:solidFill>
                  <a:srgbClr val="FF0000"/>
                </a:solidFill>
                <a:latin typeface="Comic Sans MS"/>
              </a:rPr>
              <a:t>Phoneme</a:t>
            </a:r>
            <a:r>
              <a:rPr lang="en-GB" sz="2400" dirty="0">
                <a:latin typeface="Comic Sans MS"/>
              </a:rPr>
              <a:t>: A phoneme is the smallest unit of sound in a word </a:t>
            </a:r>
            <a:endParaRPr lang="en-US" sz="2400" dirty="0">
              <a:latin typeface="Comic Sans MS"/>
            </a:endParaRPr>
          </a:p>
          <a:p>
            <a:endParaRPr lang="en-GB" sz="2400" dirty="0">
              <a:latin typeface="Grandview Display"/>
            </a:endParaRPr>
          </a:p>
          <a:p>
            <a:r>
              <a:rPr lang="en-GB" sz="2400" dirty="0">
                <a:solidFill>
                  <a:srgbClr val="FF0000"/>
                </a:solidFill>
                <a:latin typeface="Comic Sans MS"/>
              </a:rPr>
              <a:t>Grapheme</a:t>
            </a:r>
            <a:r>
              <a:rPr lang="en-GB" sz="2400" dirty="0">
                <a:latin typeface="Comic Sans MS"/>
              </a:rPr>
              <a:t>: A grapheme is the letter or letters that are used to represent the phoneme ( sound) </a:t>
            </a:r>
            <a:r>
              <a:rPr lang="en-GB" dirty="0">
                <a:latin typeface="Comic Sans MS"/>
              </a:rPr>
              <a:t> </a:t>
            </a:r>
            <a:r>
              <a:rPr lang="en-GB" dirty="0">
                <a:solidFill>
                  <a:srgbClr val="FF0000"/>
                </a:solidFill>
                <a:latin typeface="Comic Sans MS"/>
              </a:rPr>
              <a:t> </a:t>
            </a:r>
            <a:r>
              <a:rPr lang="en-GB" sz="4000" dirty="0">
                <a:solidFill>
                  <a:srgbClr val="FF0000"/>
                </a:solidFill>
                <a:latin typeface="Comic Sans MS"/>
              </a:rPr>
              <a:t>a</a:t>
            </a:r>
          </a:p>
          <a:p>
            <a:pPr>
              <a:buFont typeface="Arial" panose="020B0604020202020204" pitchFamily="34" charset="0"/>
              <a:buChar char="•"/>
            </a:pPr>
            <a:r>
              <a:rPr lang="en-GB" sz="2400" dirty="0">
                <a:solidFill>
                  <a:srgbClr val="FF0000"/>
                </a:solidFill>
                <a:latin typeface="Comic Sans MS"/>
              </a:rPr>
              <a:t>Digraph</a:t>
            </a:r>
            <a:r>
              <a:rPr lang="en-GB" sz="2400" dirty="0">
                <a:latin typeface="Comic Sans MS"/>
              </a:rPr>
              <a:t>: A digraph is two letters that make one sound </a:t>
            </a:r>
            <a:r>
              <a:rPr lang="en-GB" sz="2400" dirty="0" err="1">
                <a:latin typeface="Comic Sans MS"/>
              </a:rPr>
              <a:t>eg</a:t>
            </a:r>
            <a:r>
              <a:rPr lang="en-GB" dirty="0">
                <a:latin typeface="Comic Sans MS"/>
              </a:rPr>
              <a:t> </a:t>
            </a:r>
            <a:r>
              <a:rPr lang="en-GB" sz="3200" dirty="0" err="1">
                <a:solidFill>
                  <a:srgbClr val="FF0000"/>
                </a:solidFill>
                <a:latin typeface="Comic Sans MS"/>
              </a:rPr>
              <a:t>sh</a:t>
            </a:r>
            <a:endParaRPr lang="en-GB" sz="3200" dirty="0">
              <a:solidFill>
                <a:srgbClr val="FF0000"/>
              </a:solidFill>
              <a:latin typeface="Comic Sans MS"/>
            </a:endParaRPr>
          </a:p>
          <a:p>
            <a:r>
              <a:rPr lang="en-GB" sz="2400" dirty="0">
                <a:solidFill>
                  <a:srgbClr val="FF0000"/>
                </a:solidFill>
                <a:latin typeface="Comic Sans MS"/>
              </a:rPr>
              <a:t>Trigraph</a:t>
            </a:r>
            <a:r>
              <a:rPr lang="en-GB" sz="2400" dirty="0">
                <a:latin typeface="Comic Sans MS"/>
              </a:rPr>
              <a:t>: Three letters that make one sound </a:t>
            </a:r>
            <a:r>
              <a:rPr lang="en-GB" sz="2400" dirty="0" err="1">
                <a:latin typeface="Comic Sans MS"/>
              </a:rPr>
              <a:t>eg</a:t>
            </a:r>
            <a:r>
              <a:rPr lang="en-GB" dirty="0">
                <a:latin typeface="Comic Sans MS"/>
              </a:rPr>
              <a:t> </a:t>
            </a:r>
            <a:r>
              <a:rPr lang="en-GB" sz="3200" dirty="0" err="1">
                <a:solidFill>
                  <a:srgbClr val="FF0000"/>
                </a:solidFill>
                <a:latin typeface="Comic Sans MS"/>
              </a:rPr>
              <a:t>igh</a:t>
            </a:r>
            <a:endParaRPr lang="en-GB" sz="3200" dirty="0">
              <a:solidFill>
                <a:srgbClr val="FF0000"/>
              </a:solidFill>
              <a:latin typeface="Comic Sans MS"/>
            </a:endParaRPr>
          </a:p>
        </p:txBody>
      </p:sp>
      <p:pic>
        <p:nvPicPr>
          <p:cNvPr id="4" name="Picture 3" descr="A black cordless phone with a display&#10;&#10;Description automatically generated">
            <a:extLst>
              <a:ext uri="{FF2B5EF4-FFF2-40B4-BE49-F238E27FC236}">
                <a16:creationId xmlns:a16="http://schemas.microsoft.com/office/drawing/2014/main" id="{50EA5C65-4254-0007-1CE9-050EB416DCDA}"/>
              </a:ext>
            </a:extLst>
          </p:cNvPr>
          <p:cNvPicPr>
            <a:picLocks noChangeAspect="1"/>
          </p:cNvPicPr>
          <p:nvPr/>
        </p:nvPicPr>
        <p:blipFill>
          <a:blip r:embed="rId2"/>
          <a:stretch>
            <a:fillRect/>
          </a:stretch>
        </p:blipFill>
        <p:spPr>
          <a:xfrm>
            <a:off x="10186594" y="1379670"/>
            <a:ext cx="1242125" cy="2044891"/>
          </a:xfrm>
          <a:prstGeom prst="rect">
            <a:avLst/>
          </a:prstGeom>
        </p:spPr>
      </p:pic>
    </p:spTree>
    <p:extLst>
      <p:ext uri="{BB962C8B-B14F-4D97-AF65-F5344CB8AC3E}">
        <p14:creationId xmlns:p14="http://schemas.microsoft.com/office/powerpoint/2010/main" val="1173744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CECD0-1C91-0A69-1FF7-20AA53417060}"/>
              </a:ext>
            </a:extLst>
          </p:cNvPr>
          <p:cNvSpPr>
            <a:spLocks noGrp="1"/>
          </p:cNvSpPr>
          <p:nvPr>
            <p:ph type="title"/>
          </p:nvPr>
        </p:nvSpPr>
        <p:spPr>
          <a:xfrm>
            <a:off x="914400" y="416258"/>
            <a:ext cx="10363200" cy="1187570"/>
          </a:xfrm>
        </p:spPr>
        <p:txBody>
          <a:bodyPr/>
          <a:lstStyle/>
          <a:p>
            <a:r>
              <a:rPr lang="en-GB" dirty="0">
                <a:latin typeface="Comic Sans MS"/>
              </a:rPr>
              <a:t>How to pronounce the sounds</a:t>
            </a:r>
            <a:endParaRPr lang="en-US" dirty="0">
              <a:latin typeface="Comic Sans MS"/>
            </a:endParaRPr>
          </a:p>
        </p:txBody>
      </p:sp>
      <p:sp>
        <p:nvSpPr>
          <p:cNvPr id="3" name="Content Placeholder 2">
            <a:extLst>
              <a:ext uri="{FF2B5EF4-FFF2-40B4-BE49-F238E27FC236}">
                <a16:creationId xmlns:a16="http://schemas.microsoft.com/office/drawing/2014/main" id="{7CD84F3C-D802-C721-C0E6-E4898F1B9A96}"/>
              </a:ext>
            </a:extLst>
          </p:cNvPr>
          <p:cNvSpPr>
            <a:spLocks noGrp="1"/>
          </p:cNvSpPr>
          <p:nvPr>
            <p:ph idx="1"/>
          </p:nvPr>
        </p:nvSpPr>
        <p:spPr>
          <a:xfrm>
            <a:off x="834137" y="2608610"/>
            <a:ext cx="10363200" cy="3746598"/>
          </a:xfrm>
        </p:spPr>
        <p:txBody>
          <a:bodyPr vert="horz" lIns="91440" tIns="45720" rIns="91440" bIns="45720" rtlCol="0" anchor="t">
            <a:normAutofit fontScale="92500" lnSpcReduction="10000"/>
          </a:bodyPr>
          <a:lstStyle/>
          <a:p>
            <a:r>
              <a:rPr lang="en-GB" dirty="0">
                <a:latin typeface="Comic Sans MS"/>
              </a:rPr>
              <a:t>Lots of children come to school knowing the capital letter, or to pronounce the sounds with a </a:t>
            </a:r>
            <a:r>
              <a:rPr lang="en-GB" dirty="0" err="1">
                <a:latin typeface="Comic Sans MS"/>
              </a:rPr>
              <a:t>schwar</a:t>
            </a:r>
            <a:r>
              <a:rPr lang="en-GB" dirty="0">
                <a:latin typeface="Comic Sans MS"/>
              </a:rPr>
              <a:t> at the end .</a:t>
            </a:r>
            <a:endParaRPr lang="en-US" dirty="0">
              <a:latin typeface="Comic Sans MS"/>
            </a:endParaRPr>
          </a:p>
          <a:p>
            <a:r>
              <a:rPr lang="en-GB" dirty="0">
                <a:latin typeface="Comic Sans MS"/>
              </a:rPr>
              <a:t>It is very important that the children are producing the pure sounds as this will support them when they are blending sounds together to read a word.</a:t>
            </a:r>
          </a:p>
          <a:p>
            <a:r>
              <a:rPr lang="en-GB" dirty="0">
                <a:latin typeface="Comic Sans MS"/>
              </a:rPr>
              <a:t>Please see the link for the correct pronunciation.</a:t>
            </a:r>
          </a:p>
          <a:p>
            <a:r>
              <a:rPr lang="en-GB" dirty="0">
                <a:latin typeface="Comic Sans MS"/>
                <a:hlinkClick r:id="rId2"/>
              </a:rPr>
              <a:t>Pronunciation of phonics sounds in Reading Planet Rocket Phonics: Pink A/Phonics Phase 2 - YouTube</a:t>
            </a:r>
            <a:endParaRPr lang="en-GB" dirty="0">
              <a:latin typeface="Comic Sans MS"/>
            </a:endParaRPr>
          </a:p>
          <a:p>
            <a:r>
              <a:rPr lang="en-GB" dirty="0">
                <a:latin typeface="Comic Sans MS"/>
              </a:rPr>
              <a:t>The links are also on our class page in our Literacy Zone if you would like to refer to it.</a:t>
            </a:r>
          </a:p>
          <a:p>
            <a:endParaRPr lang="en-GB" dirty="0">
              <a:latin typeface="Comic Sans MS"/>
            </a:endParaRPr>
          </a:p>
        </p:txBody>
      </p:sp>
    </p:spTree>
    <p:extLst>
      <p:ext uri="{BB962C8B-B14F-4D97-AF65-F5344CB8AC3E}">
        <p14:creationId xmlns:p14="http://schemas.microsoft.com/office/powerpoint/2010/main" val="2553299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55FBF9-6D5F-0F98-E76E-2E99B312A9AF}"/>
              </a:ext>
            </a:extLst>
          </p:cNvPr>
          <p:cNvSpPr>
            <a:spLocks noGrp="1"/>
          </p:cNvSpPr>
          <p:nvPr>
            <p:ph type="title"/>
          </p:nvPr>
        </p:nvSpPr>
        <p:spPr>
          <a:xfrm>
            <a:off x="835949" y="740462"/>
            <a:ext cx="10363200" cy="1346793"/>
          </a:xfrm>
        </p:spPr>
        <p:txBody>
          <a:bodyPr vert="horz" lIns="91440" tIns="45720" rIns="91440" bIns="45720" rtlCol="0" anchor="t">
            <a:noAutofit/>
          </a:bodyPr>
          <a:lstStyle/>
          <a:p>
            <a:r>
              <a:rPr lang="en-GB" dirty="0">
                <a:latin typeface="Comic Sans MS"/>
              </a:rPr>
              <a:t>Blending </a:t>
            </a:r>
            <a:br>
              <a:rPr lang="en-GB" dirty="0">
                <a:latin typeface="Comic Sans MS"/>
              </a:rPr>
            </a:br>
            <a:endParaRPr lang="en-US" dirty="0">
              <a:latin typeface="Comic Sans MS"/>
            </a:endParaRPr>
          </a:p>
        </p:txBody>
      </p:sp>
      <p:sp>
        <p:nvSpPr>
          <p:cNvPr id="3" name="Content Placeholder 2">
            <a:extLst>
              <a:ext uri="{FF2B5EF4-FFF2-40B4-BE49-F238E27FC236}">
                <a16:creationId xmlns:a16="http://schemas.microsoft.com/office/drawing/2014/main" id="{EE0AA7EC-0D5D-3139-C9C6-52106F7BA63B}"/>
              </a:ext>
            </a:extLst>
          </p:cNvPr>
          <p:cNvSpPr>
            <a:spLocks noGrp="1"/>
          </p:cNvSpPr>
          <p:nvPr>
            <p:ph idx="1"/>
          </p:nvPr>
        </p:nvSpPr>
        <p:spPr>
          <a:xfrm>
            <a:off x="914400" y="2555226"/>
            <a:ext cx="10363200" cy="4599583"/>
          </a:xfrm>
        </p:spPr>
        <p:txBody>
          <a:bodyPr vert="horz" lIns="91440" tIns="45720" rIns="91440" bIns="45720" rtlCol="0" anchor="t">
            <a:normAutofit/>
          </a:bodyPr>
          <a:lstStyle/>
          <a:p>
            <a:r>
              <a:rPr lang="en-GB" dirty="0">
                <a:latin typeface="Comic Sans MS"/>
              </a:rPr>
              <a:t>Blending to read</a:t>
            </a:r>
            <a:endParaRPr lang="en-US" dirty="0">
              <a:latin typeface="Comic Sans MS"/>
            </a:endParaRPr>
          </a:p>
          <a:p>
            <a:r>
              <a:rPr lang="en-GB" dirty="0">
                <a:latin typeface="Comic Sans MS"/>
              </a:rPr>
              <a:t>This is when the sounds are said and put together to read the words.</a:t>
            </a:r>
          </a:p>
          <a:p>
            <a:pPr marL="0" indent="0">
              <a:buNone/>
            </a:pPr>
            <a:r>
              <a:rPr lang="en-GB" dirty="0">
                <a:latin typeface="Comic Sans MS"/>
              </a:rPr>
              <a:t>                                </a:t>
            </a:r>
            <a:r>
              <a:rPr lang="en-GB" sz="4000" dirty="0">
                <a:latin typeface="Comic Sans MS"/>
              </a:rPr>
              <a:t>pin</a:t>
            </a:r>
            <a:r>
              <a:rPr lang="en-GB" sz="4000" dirty="0"/>
              <a:t>       </a:t>
            </a:r>
            <a:r>
              <a:rPr lang="en-GB" sz="4000" dirty="0">
                <a:latin typeface="Comic Sans MS"/>
              </a:rPr>
              <a:t>mat</a:t>
            </a:r>
            <a:r>
              <a:rPr lang="en-GB" sz="4000" dirty="0"/>
              <a:t>      </a:t>
            </a:r>
            <a:r>
              <a:rPr lang="en-GB" sz="4000" dirty="0">
                <a:latin typeface="Comic Sans MS"/>
              </a:rPr>
              <a:t>sat</a:t>
            </a:r>
          </a:p>
          <a:p>
            <a:pPr marL="0" indent="0">
              <a:buNone/>
            </a:pPr>
            <a:endParaRPr lang="en-GB" sz="4000" dirty="0"/>
          </a:p>
          <a:p>
            <a:pPr marL="0" indent="0">
              <a:buNone/>
            </a:pPr>
            <a:r>
              <a:rPr lang="en-GB" sz="4000" dirty="0"/>
              <a:t>                       </a:t>
            </a:r>
            <a:r>
              <a:rPr lang="en-GB" sz="4000" dirty="0">
                <a:solidFill>
                  <a:srgbClr val="FF0000"/>
                </a:solidFill>
                <a:latin typeface="Comic Sans MS"/>
              </a:rPr>
              <a:t>sh</a:t>
            </a:r>
            <a:r>
              <a:rPr lang="en-GB" sz="4000" dirty="0">
                <a:latin typeface="Comic Sans MS"/>
              </a:rPr>
              <a:t>ed</a:t>
            </a:r>
            <a:r>
              <a:rPr lang="en-GB" sz="4000" dirty="0"/>
              <a:t>     </a:t>
            </a:r>
            <a:r>
              <a:rPr lang="en-GB" sz="4000" dirty="0">
                <a:latin typeface="Comic Sans MS"/>
              </a:rPr>
              <a:t>t</a:t>
            </a:r>
            <a:r>
              <a:rPr lang="en-GB" sz="4000" dirty="0">
                <a:solidFill>
                  <a:srgbClr val="FF0000"/>
                </a:solidFill>
                <a:latin typeface="Comic Sans MS"/>
              </a:rPr>
              <a:t>ai</a:t>
            </a:r>
            <a:r>
              <a:rPr lang="en-GB" sz="4000" dirty="0">
                <a:latin typeface="Comic Sans MS"/>
              </a:rPr>
              <a:t>l</a:t>
            </a:r>
            <a:r>
              <a:rPr lang="en-GB" sz="4000" dirty="0"/>
              <a:t>      </a:t>
            </a:r>
            <a:r>
              <a:rPr lang="en-GB" sz="4000" dirty="0">
                <a:latin typeface="Comic Sans MS"/>
              </a:rPr>
              <a:t>l</a:t>
            </a:r>
            <a:r>
              <a:rPr lang="en-GB" sz="4000" dirty="0">
                <a:solidFill>
                  <a:srgbClr val="FF0000"/>
                </a:solidFill>
                <a:latin typeface="Comic Sans MS"/>
              </a:rPr>
              <a:t>igh</a:t>
            </a:r>
            <a:r>
              <a:rPr lang="en-GB" sz="4000" dirty="0">
                <a:latin typeface="Comic Sans MS"/>
              </a:rPr>
              <a:t>t</a:t>
            </a:r>
            <a:endParaRPr lang="en-GB" sz="1000" dirty="0">
              <a:latin typeface="Comic Sans MS"/>
            </a:endParaRPr>
          </a:p>
        </p:txBody>
      </p:sp>
    </p:spTree>
    <p:extLst>
      <p:ext uri="{BB962C8B-B14F-4D97-AF65-F5344CB8AC3E}">
        <p14:creationId xmlns:p14="http://schemas.microsoft.com/office/powerpoint/2010/main" val="25539929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148CF-3F22-0F40-4F44-D5E483EE42FF}"/>
              </a:ext>
            </a:extLst>
          </p:cNvPr>
          <p:cNvSpPr>
            <a:spLocks noGrp="1"/>
          </p:cNvSpPr>
          <p:nvPr>
            <p:ph type="title"/>
          </p:nvPr>
        </p:nvSpPr>
        <p:spPr>
          <a:xfrm>
            <a:off x="729049" y="738254"/>
            <a:ext cx="10363200" cy="1187570"/>
          </a:xfrm>
        </p:spPr>
        <p:txBody>
          <a:bodyPr>
            <a:normAutofit fontScale="90000"/>
          </a:bodyPr>
          <a:lstStyle/>
          <a:p>
            <a:r>
              <a:rPr lang="en-GB" dirty="0">
                <a:latin typeface="Comic Sans MS"/>
              </a:rPr>
              <a:t>Segmenting</a:t>
            </a:r>
            <a:br>
              <a:rPr lang="en-GB" dirty="0"/>
            </a:br>
            <a:endParaRPr lang="en-GB" dirty="0"/>
          </a:p>
        </p:txBody>
      </p:sp>
      <p:sp>
        <p:nvSpPr>
          <p:cNvPr id="3" name="Content Placeholder 2">
            <a:extLst>
              <a:ext uri="{FF2B5EF4-FFF2-40B4-BE49-F238E27FC236}">
                <a16:creationId xmlns:a16="http://schemas.microsoft.com/office/drawing/2014/main" id="{4326B0EB-4132-0915-FD89-A5A847250AEB}"/>
              </a:ext>
            </a:extLst>
          </p:cNvPr>
          <p:cNvSpPr>
            <a:spLocks noGrp="1"/>
          </p:cNvSpPr>
          <p:nvPr>
            <p:ph idx="1"/>
          </p:nvPr>
        </p:nvSpPr>
        <p:spPr>
          <a:xfrm>
            <a:off x="729049" y="2711485"/>
            <a:ext cx="10363200" cy="4542717"/>
          </a:xfrm>
        </p:spPr>
        <p:txBody>
          <a:bodyPr vert="horz" lIns="91440" tIns="45720" rIns="91440" bIns="45720" rtlCol="0" anchor="t">
            <a:normAutofit/>
          </a:bodyPr>
          <a:lstStyle/>
          <a:p>
            <a:r>
              <a:rPr lang="en-GB" dirty="0">
                <a:latin typeface="Comic Sans MS"/>
              </a:rPr>
              <a:t>Using phonics skills to support spelling and writing. Children listen to the whole word and break it up into the letter-sounds. E.g. ‘mat’ can be segmented as m-a-t.</a:t>
            </a:r>
            <a:endParaRPr lang="en-US" dirty="0">
              <a:latin typeface="Comic Sans MS"/>
            </a:endParaRPr>
          </a:p>
          <a:p>
            <a:endParaRPr lang="en-GB" dirty="0">
              <a:latin typeface="Comic Sans MS"/>
            </a:endParaRPr>
          </a:p>
          <a:p>
            <a:r>
              <a:rPr lang="en-GB" dirty="0">
                <a:latin typeface="Comic Sans MS"/>
              </a:rPr>
              <a:t>We use our fingers to count the sounds.</a:t>
            </a:r>
            <a:endParaRPr lang="en-GB" dirty="0"/>
          </a:p>
          <a:p>
            <a:endParaRPr lang="en-GB" dirty="0"/>
          </a:p>
          <a:p>
            <a:endParaRPr lang="en-GB" dirty="0"/>
          </a:p>
        </p:txBody>
      </p:sp>
      <p:pic>
        <p:nvPicPr>
          <p:cNvPr id="4" name="Picture 3" descr="A hand with a number four&#10;&#10;Description automatically generated">
            <a:extLst>
              <a:ext uri="{FF2B5EF4-FFF2-40B4-BE49-F238E27FC236}">
                <a16:creationId xmlns:a16="http://schemas.microsoft.com/office/drawing/2014/main" id="{BA849738-8BCB-94BD-5E15-51E0562C1462}"/>
              </a:ext>
            </a:extLst>
          </p:cNvPr>
          <p:cNvPicPr>
            <a:picLocks noChangeAspect="1"/>
          </p:cNvPicPr>
          <p:nvPr/>
        </p:nvPicPr>
        <p:blipFill>
          <a:blip r:embed="rId2"/>
          <a:stretch>
            <a:fillRect/>
          </a:stretch>
        </p:blipFill>
        <p:spPr>
          <a:xfrm>
            <a:off x="8388710" y="3636156"/>
            <a:ext cx="2310736" cy="2322109"/>
          </a:xfrm>
          <a:prstGeom prst="rect">
            <a:avLst/>
          </a:prstGeom>
        </p:spPr>
      </p:pic>
    </p:spTree>
    <p:extLst>
      <p:ext uri="{BB962C8B-B14F-4D97-AF65-F5344CB8AC3E}">
        <p14:creationId xmlns:p14="http://schemas.microsoft.com/office/powerpoint/2010/main" val="3146185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8A41B-5289-3C6D-47CD-5210D1D562EC}"/>
              </a:ext>
            </a:extLst>
          </p:cNvPr>
          <p:cNvSpPr>
            <a:spLocks noGrp="1"/>
          </p:cNvSpPr>
          <p:nvPr>
            <p:ph type="title"/>
          </p:nvPr>
        </p:nvSpPr>
        <p:spPr>
          <a:xfrm>
            <a:off x="846161" y="279780"/>
            <a:ext cx="10363200" cy="1187570"/>
          </a:xfrm>
        </p:spPr>
        <p:txBody>
          <a:bodyPr/>
          <a:lstStyle/>
          <a:p>
            <a:r>
              <a:rPr lang="en-GB" dirty="0">
                <a:latin typeface="Comic Sans MS"/>
              </a:rPr>
              <a:t>Nonsense / Alien words</a:t>
            </a:r>
            <a:endParaRPr lang="en-US" dirty="0">
              <a:latin typeface="Comic Sans MS"/>
            </a:endParaRPr>
          </a:p>
        </p:txBody>
      </p:sp>
      <p:sp>
        <p:nvSpPr>
          <p:cNvPr id="3" name="Content Placeholder 2">
            <a:extLst>
              <a:ext uri="{FF2B5EF4-FFF2-40B4-BE49-F238E27FC236}">
                <a16:creationId xmlns:a16="http://schemas.microsoft.com/office/drawing/2014/main" id="{0987A087-882D-F91A-4C42-A2890204F01D}"/>
              </a:ext>
            </a:extLst>
          </p:cNvPr>
          <p:cNvSpPr>
            <a:spLocks noGrp="1"/>
          </p:cNvSpPr>
          <p:nvPr>
            <p:ph idx="1"/>
          </p:nvPr>
        </p:nvSpPr>
        <p:spPr/>
        <p:txBody>
          <a:bodyPr vert="horz" lIns="91440" tIns="45720" rIns="91440" bIns="45720" rtlCol="0" anchor="t">
            <a:normAutofit/>
          </a:bodyPr>
          <a:lstStyle/>
          <a:p>
            <a:r>
              <a:rPr lang="en-GB" dirty="0">
                <a:latin typeface="Comic Sans MS"/>
              </a:rPr>
              <a:t>We teach the children to read real words and alien words- nonsense words , for example</a:t>
            </a:r>
            <a:endParaRPr lang="en-US">
              <a:latin typeface="Comic Sans MS"/>
            </a:endParaRPr>
          </a:p>
          <a:p>
            <a:endParaRPr lang="en-GB" dirty="0"/>
          </a:p>
          <a:p>
            <a:pPr marL="0" indent="0">
              <a:buNone/>
            </a:pPr>
            <a:r>
              <a:rPr lang="en-GB" sz="4000" dirty="0">
                <a:solidFill>
                  <a:srgbClr val="FF0000"/>
                </a:solidFill>
                <a:latin typeface="Comic Sans MS"/>
              </a:rPr>
              <a:t>                 </a:t>
            </a:r>
            <a:r>
              <a:rPr lang="en-GB" sz="4000" dirty="0" err="1">
                <a:solidFill>
                  <a:srgbClr val="FF0000"/>
                </a:solidFill>
                <a:latin typeface="Comic Sans MS"/>
              </a:rPr>
              <a:t>Taf</a:t>
            </a:r>
            <a:r>
              <a:rPr lang="en-GB" sz="4000" dirty="0">
                <a:solidFill>
                  <a:srgbClr val="FF0000"/>
                </a:solidFill>
                <a:latin typeface="Comic Sans MS"/>
              </a:rPr>
              <a:t>           </a:t>
            </a:r>
            <a:r>
              <a:rPr lang="en-GB" sz="4000" dirty="0" err="1">
                <a:solidFill>
                  <a:srgbClr val="FF0000"/>
                </a:solidFill>
                <a:latin typeface="Comic Sans MS"/>
              </a:rPr>
              <a:t>shet</a:t>
            </a:r>
            <a:r>
              <a:rPr lang="en-GB" sz="4000" dirty="0">
                <a:solidFill>
                  <a:srgbClr val="FF0000"/>
                </a:solidFill>
                <a:latin typeface="Comic Sans MS"/>
              </a:rPr>
              <a:t>              </a:t>
            </a:r>
            <a:endParaRPr lang="en-GB" dirty="0"/>
          </a:p>
        </p:txBody>
      </p:sp>
    </p:spTree>
    <p:extLst>
      <p:ext uri="{BB962C8B-B14F-4D97-AF65-F5344CB8AC3E}">
        <p14:creationId xmlns:p14="http://schemas.microsoft.com/office/powerpoint/2010/main" val="3443804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B40C8-71C3-ABDB-BA1A-C35F2D9F1217}"/>
              </a:ext>
            </a:extLst>
          </p:cNvPr>
          <p:cNvSpPr>
            <a:spLocks noGrp="1"/>
          </p:cNvSpPr>
          <p:nvPr>
            <p:ph type="title"/>
          </p:nvPr>
        </p:nvSpPr>
        <p:spPr/>
        <p:txBody>
          <a:bodyPr/>
          <a:lstStyle/>
          <a:p>
            <a:r>
              <a:rPr lang="en-GB" dirty="0">
                <a:latin typeface="Comic Sans MS"/>
              </a:rPr>
              <a:t>Tricky Words</a:t>
            </a:r>
            <a:endParaRPr lang="en-US" dirty="0">
              <a:latin typeface="Comic Sans MS"/>
            </a:endParaRPr>
          </a:p>
        </p:txBody>
      </p:sp>
      <p:sp>
        <p:nvSpPr>
          <p:cNvPr id="3" name="Content Placeholder 2">
            <a:extLst>
              <a:ext uri="{FF2B5EF4-FFF2-40B4-BE49-F238E27FC236}">
                <a16:creationId xmlns:a16="http://schemas.microsoft.com/office/drawing/2014/main" id="{8C4E7CD6-287D-9415-7642-C86AF9DECB47}"/>
              </a:ext>
            </a:extLst>
          </p:cNvPr>
          <p:cNvSpPr>
            <a:spLocks noGrp="1"/>
          </p:cNvSpPr>
          <p:nvPr>
            <p:ph idx="1"/>
          </p:nvPr>
        </p:nvSpPr>
        <p:spPr/>
        <p:txBody>
          <a:bodyPr vert="horz" lIns="91440" tIns="45720" rIns="91440" bIns="45720" rtlCol="0" anchor="t">
            <a:normAutofit/>
          </a:bodyPr>
          <a:lstStyle/>
          <a:p>
            <a:r>
              <a:rPr lang="en-GB" dirty="0">
                <a:latin typeface="Comic Sans MS"/>
              </a:rPr>
              <a:t>Tricky words are words that can not be sounded out.</a:t>
            </a:r>
            <a:endParaRPr lang="en-US" dirty="0">
              <a:latin typeface="Comic Sans MS"/>
            </a:endParaRPr>
          </a:p>
          <a:p>
            <a:r>
              <a:rPr lang="en-GB" dirty="0">
                <a:latin typeface="Comic Sans MS"/>
              </a:rPr>
              <a:t>We have to learn these words by </a:t>
            </a:r>
            <a:r>
              <a:rPr lang="en-GB">
                <a:latin typeface="Comic Sans MS"/>
              </a:rPr>
              <a:t>sight.</a:t>
            </a:r>
          </a:p>
          <a:p>
            <a:endParaRPr lang="en-GB" dirty="0"/>
          </a:p>
          <a:p>
            <a:pPr marL="0" indent="0" algn="ctr">
              <a:buNone/>
            </a:pPr>
            <a:r>
              <a:rPr lang="en-GB" sz="4000" dirty="0">
                <a:solidFill>
                  <a:srgbClr val="FF0000"/>
                </a:solidFill>
                <a:latin typeface="Comic Sans MS"/>
              </a:rPr>
              <a:t>the           I        to      no     </a:t>
            </a:r>
            <a:endParaRPr lang="en-GB" dirty="0">
              <a:solidFill>
                <a:srgbClr val="000000"/>
              </a:solidFill>
              <a:latin typeface="Grandview Display"/>
            </a:endParaRPr>
          </a:p>
          <a:p>
            <a:pPr marL="0" indent="0" algn="ctr">
              <a:buNone/>
            </a:pPr>
            <a:r>
              <a:rPr lang="en-GB" sz="4000">
                <a:solidFill>
                  <a:srgbClr val="FF0000"/>
                </a:solidFill>
                <a:latin typeface="Comic Sans MS"/>
              </a:rPr>
              <a:t>go        into</a:t>
            </a:r>
            <a:endParaRPr lang="en-GB"/>
          </a:p>
        </p:txBody>
      </p:sp>
    </p:spTree>
    <p:extLst>
      <p:ext uri="{BB962C8B-B14F-4D97-AF65-F5344CB8AC3E}">
        <p14:creationId xmlns:p14="http://schemas.microsoft.com/office/powerpoint/2010/main" val="25717821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2CBE2-CF28-609D-F640-4C0C8DD2C0ED}"/>
              </a:ext>
            </a:extLst>
          </p:cNvPr>
          <p:cNvSpPr>
            <a:spLocks noGrp="1"/>
          </p:cNvSpPr>
          <p:nvPr>
            <p:ph type="title"/>
          </p:nvPr>
        </p:nvSpPr>
        <p:spPr>
          <a:xfrm>
            <a:off x="914399" y="613640"/>
            <a:ext cx="10363200" cy="1449153"/>
          </a:xfrm>
        </p:spPr>
        <p:txBody>
          <a:bodyPr vert="horz" lIns="91440" tIns="45720" rIns="91440" bIns="45720" rtlCol="0" anchor="t">
            <a:noAutofit/>
          </a:bodyPr>
          <a:lstStyle/>
          <a:p>
            <a:r>
              <a:rPr lang="en-GB" dirty="0">
                <a:latin typeface="Comic Sans MS"/>
              </a:rPr>
              <a:t>How can you support your child with their reading?</a:t>
            </a:r>
            <a:endParaRPr lang="en-US" dirty="0">
              <a:latin typeface="Comic Sans MS"/>
            </a:endParaRPr>
          </a:p>
        </p:txBody>
      </p:sp>
      <p:sp>
        <p:nvSpPr>
          <p:cNvPr id="3" name="Content Placeholder 2">
            <a:extLst>
              <a:ext uri="{FF2B5EF4-FFF2-40B4-BE49-F238E27FC236}">
                <a16:creationId xmlns:a16="http://schemas.microsoft.com/office/drawing/2014/main" id="{2CC8F19F-29D9-61B6-6848-0B5976AF4D2D}"/>
              </a:ext>
            </a:extLst>
          </p:cNvPr>
          <p:cNvSpPr>
            <a:spLocks noGrp="1"/>
          </p:cNvSpPr>
          <p:nvPr>
            <p:ph idx="1"/>
          </p:nvPr>
        </p:nvSpPr>
        <p:spPr>
          <a:xfrm>
            <a:off x="1062251" y="2525841"/>
            <a:ext cx="10363200" cy="4087792"/>
          </a:xfrm>
        </p:spPr>
        <p:txBody>
          <a:bodyPr vert="horz" lIns="91440" tIns="45720" rIns="91440" bIns="45720" rtlCol="0" anchor="t">
            <a:normAutofit/>
          </a:bodyPr>
          <a:lstStyle/>
          <a:p>
            <a:r>
              <a:rPr lang="en-GB" dirty="0">
                <a:latin typeface="Comic Sans MS"/>
              </a:rPr>
              <a:t>Make it fun!</a:t>
            </a:r>
            <a:endParaRPr lang="en-US" dirty="0">
              <a:latin typeface="Comic Sans MS"/>
            </a:endParaRPr>
          </a:p>
          <a:p>
            <a:r>
              <a:rPr lang="en-GB" dirty="0">
                <a:latin typeface="Comic Sans MS"/>
              </a:rPr>
              <a:t>Post it notes around the house with sounds/ words on</a:t>
            </a:r>
          </a:p>
          <a:p>
            <a:r>
              <a:rPr lang="en-GB" dirty="0">
                <a:latin typeface="Comic Sans MS"/>
              </a:rPr>
              <a:t>Treasure hunts with clues to read along the way</a:t>
            </a:r>
          </a:p>
          <a:p>
            <a:r>
              <a:rPr lang="en-GB" dirty="0">
                <a:latin typeface="Comic Sans MS"/>
              </a:rPr>
              <a:t>Go on a sound hunt in the garden/ house.</a:t>
            </a:r>
          </a:p>
          <a:p>
            <a:r>
              <a:rPr lang="en-GB" dirty="0">
                <a:latin typeface="Comic Sans MS"/>
              </a:rPr>
              <a:t>Target practice: Hit the grapheme or word with a football </a:t>
            </a:r>
          </a:p>
          <a:p>
            <a:r>
              <a:rPr lang="en-GB" dirty="0">
                <a:latin typeface="Comic Sans MS"/>
              </a:rPr>
              <a:t>Read at the supermarket/ magazines/ shop signs.</a:t>
            </a:r>
          </a:p>
        </p:txBody>
      </p:sp>
      <p:pic>
        <p:nvPicPr>
          <p:cNvPr id="4" name="Picture 3" descr="A black and white football ball&#10;&#10;Description automatically generated">
            <a:extLst>
              <a:ext uri="{FF2B5EF4-FFF2-40B4-BE49-F238E27FC236}">
                <a16:creationId xmlns:a16="http://schemas.microsoft.com/office/drawing/2014/main" id="{E0ACFDB0-EE39-5225-8C0D-B96BF09EA343}"/>
              </a:ext>
            </a:extLst>
          </p:cNvPr>
          <p:cNvPicPr>
            <a:picLocks noChangeAspect="1"/>
          </p:cNvPicPr>
          <p:nvPr/>
        </p:nvPicPr>
        <p:blipFill>
          <a:blip r:embed="rId2"/>
          <a:stretch>
            <a:fillRect/>
          </a:stretch>
        </p:blipFill>
        <p:spPr>
          <a:xfrm>
            <a:off x="9825134" y="3993478"/>
            <a:ext cx="1535002" cy="1544705"/>
          </a:xfrm>
          <a:prstGeom prst="rect">
            <a:avLst/>
          </a:prstGeom>
        </p:spPr>
      </p:pic>
    </p:spTree>
    <p:extLst>
      <p:ext uri="{BB962C8B-B14F-4D97-AF65-F5344CB8AC3E}">
        <p14:creationId xmlns:p14="http://schemas.microsoft.com/office/powerpoint/2010/main" val="7113370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06979-C700-4BDD-E0F9-874880708A48}"/>
              </a:ext>
            </a:extLst>
          </p:cNvPr>
          <p:cNvSpPr>
            <a:spLocks noGrp="1"/>
          </p:cNvSpPr>
          <p:nvPr>
            <p:ph type="title"/>
          </p:nvPr>
        </p:nvSpPr>
        <p:spPr>
          <a:xfrm>
            <a:off x="914400" y="427631"/>
            <a:ext cx="10363200" cy="1062466"/>
          </a:xfrm>
        </p:spPr>
        <p:txBody>
          <a:bodyPr/>
          <a:lstStyle/>
          <a:p>
            <a:r>
              <a:rPr lang="en-GB" dirty="0">
                <a:latin typeface="Comic Sans MS"/>
              </a:rPr>
              <a:t>Partnership with Parents/ Carers</a:t>
            </a:r>
            <a:endParaRPr lang="en-US" dirty="0">
              <a:latin typeface="Comic Sans MS"/>
            </a:endParaRPr>
          </a:p>
        </p:txBody>
      </p:sp>
      <p:sp>
        <p:nvSpPr>
          <p:cNvPr id="3" name="Content Placeholder 2">
            <a:extLst>
              <a:ext uri="{FF2B5EF4-FFF2-40B4-BE49-F238E27FC236}">
                <a16:creationId xmlns:a16="http://schemas.microsoft.com/office/drawing/2014/main" id="{198A579B-C640-D5E4-B1D0-96771EE76B41}"/>
              </a:ext>
            </a:extLst>
          </p:cNvPr>
          <p:cNvSpPr>
            <a:spLocks noGrp="1"/>
          </p:cNvSpPr>
          <p:nvPr>
            <p:ph idx="1"/>
          </p:nvPr>
        </p:nvSpPr>
        <p:spPr>
          <a:xfrm>
            <a:off x="1007705" y="2508618"/>
            <a:ext cx="10363200" cy="4235643"/>
          </a:xfrm>
        </p:spPr>
        <p:txBody>
          <a:bodyPr vert="horz" lIns="91440" tIns="45720" rIns="91440" bIns="45720" rtlCol="0" anchor="t">
            <a:noAutofit/>
          </a:bodyPr>
          <a:lstStyle/>
          <a:p>
            <a:r>
              <a:rPr lang="en-GB" dirty="0">
                <a:latin typeface="Comic Sans MS"/>
              </a:rPr>
              <a:t>We want to work with you to support and guide your children to becoming readers who not only are capable of reading the words on a page but also who have a life long love of books. </a:t>
            </a:r>
            <a:endParaRPr lang="en-US" dirty="0">
              <a:latin typeface="Comic Sans MS"/>
            </a:endParaRPr>
          </a:p>
          <a:p>
            <a:r>
              <a:rPr lang="en-GB" dirty="0">
                <a:latin typeface="Comic Sans MS"/>
              </a:rPr>
              <a:t>Thank you for listening to our presentation and if there are any questions , please feel free to ask us either now or at any point.</a:t>
            </a:r>
          </a:p>
        </p:txBody>
      </p:sp>
    </p:spTree>
    <p:extLst>
      <p:ext uri="{BB962C8B-B14F-4D97-AF65-F5344CB8AC3E}">
        <p14:creationId xmlns:p14="http://schemas.microsoft.com/office/powerpoint/2010/main" val="41055012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F6447-FA6B-127A-BD96-453815CEC3B6}"/>
              </a:ext>
            </a:extLst>
          </p:cNvPr>
          <p:cNvSpPr>
            <a:spLocks noGrp="1"/>
          </p:cNvSpPr>
          <p:nvPr>
            <p:ph type="title"/>
          </p:nvPr>
        </p:nvSpPr>
        <p:spPr/>
        <p:txBody>
          <a:bodyPr/>
          <a:lstStyle/>
          <a:p>
            <a:r>
              <a:rPr lang="en-GB">
                <a:latin typeface="Comic Sans MS" panose="030F0702030302020204" pitchFamily="66" charset="0"/>
              </a:rPr>
              <a:t>Tapestry</a:t>
            </a:r>
            <a:endParaRPr lang="en-GB" dirty="0">
              <a:latin typeface="Comic Sans MS" panose="030F0702030302020204" pitchFamily="66" charset="0"/>
            </a:endParaRPr>
          </a:p>
        </p:txBody>
      </p:sp>
      <p:pic>
        <p:nvPicPr>
          <p:cNvPr id="5" name="Content Placeholder 4">
            <a:extLst>
              <a:ext uri="{FF2B5EF4-FFF2-40B4-BE49-F238E27FC236}">
                <a16:creationId xmlns:a16="http://schemas.microsoft.com/office/drawing/2014/main" id="{B00E3B55-8806-D2D5-B13B-A1D24A88009D}"/>
              </a:ext>
            </a:extLst>
          </p:cNvPr>
          <p:cNvPicPr>
            <a:picLocks noGrp="1" noChangeAspect="1"/>
          </p:cNvPicPr>
          <p:nvPr>
            <p:ph idx="1"/>
          </p:nvPr>
        </p:nvPicPr>
        <p:blipFill>
          <a:blip r:embed="rId2"/>
          <a:stretch>
            <a:fillRect/>
          </a:stretch>
        </p:blipFill>
        <p:spPr>
          <a:xfrm>
            <a:off x="1853474" y="4029165"/>
            <a:ext cx="7416799" cy="2193015"/>
          </a:xfrm>
        </p:spPr>
      </p:pic>
      <p:pic>
        <p:nvPicPr>
          <p:cNvPr id="6" name="Picture 5">
            <a:extLst>
              <a:ext uri="{FF2B5EF4-FFF2-40B4-BE49-F238E27FC236}">
                <a16:creationId xmlns:a16="http://schemas.microsoft.com/office/drawing/2014/main" id="{0259ABE3-F3DA-E27C-56F1-1746BA5E76CE}"/>
              </a:ext>
            </a:extLst>
          </p:cNvPr>
          <p:cNvPicPr>
            <a:picLocks noChangeAspect="1"/>
          </p:cNvPicPr>
          <p:nvPr/>
        </p:nvPicPr>
        <p:blipFill>
          <a:blip r:embed="rId3"/>
          <a:stretch>
            <a:fillRect/>
          </a:stretch>
        </p:blipFill>
        <p:spPr>
          <a:xfrm>
            <a:off x="8493759" y="693504"/>
            <a:ext cx="2779395" cy="1592495"/>
          </a:xfrm>
          <a:prstGeom prst="rect">
            <a:avLst/>
          </a:prstGeom>
        </p:spPr>
      </p:pic>
      <p:sp>
        <p:nvSpPr>
          <p:cNvPr id="8" name="TextBox 7">
            <a:extLst>
              <a:ext uri="{FF2B5EF4-FFF2-40B4-BE49-F238E27FC236}">
                <a16:creationId xmlns:a16="http://schemas.microsoft.com/office/drawing/2014/main" id="{4B74DB5E-2DE5-394A-B6E6-C35C0060B865}"/>
              </a:ext>
            </a:extLst>
          </p:cNvPr>
          <p:cNvSpPr txBox="1"/>
          <p:nvPr/>
        </p:nvSpPr>
        <p:spPr>
          <a:xfrm>
            <a:off x="3037840" y="2828836"/>
            <a:ext cx="6116320" cy="1200329"/>
          </a:xfrm>
          <a:prstGeom prst="rect">
            <a:avLst/>
          </a:prstGeom>
          <a:noFill/>
        </p:spPr>
        <p:txBody>
          <a:bodyPr wrap="square">
            <a:spAutoFit/>
          </a:bodyPr>
          <a:lstStyle/>
          <a:p>
            <a:pPr algn="ctr"/>
            <a:r>
              <a:rPr lang="en-GB"/>
              <a:t>‘</a:t>
            </a:r>
            <a:r>
              <a:rPr lang="en-GB" b="1">
                <a:solidFill>
                  <a:srgbClr val="FF0000"/>
                </a:solidFill>
                <a:latin typeface="Comic Sans MS" panose="030F0702030302020204" pitchFamily="66" charset="0"/>
              </a:rPr>
              <a:t>Tapestry’ is an exciting</a:t>
            </a:r>
          </a:p>
          <a:p>
            <a:pPr algn="ctr"/>
            <a:r>
              <a:rPr lang="en-GB" b="1">
                <a:solidFill>
                  <a:srgbClr val="FF0000"/>
                </a:solidFill>
                <a:latin typeface="Comic Sans MS" panose="030F0702030302020204" pitchFamily="66" charset="0"/>
              </a:rPr>
              <a:t>way of building a strong</a:t>
            </a:r>
          </a:p>
          <a:p>
            <a:pPr algn="ctr"/>
            <a:r>
              <a:rPr lang="en-GB" b="1">
                <a:solidFill>
                  <a:srgbClr val="FF0000"/>
                </a:solidFill>
                <a:latin typeface="Comic Sans MS" panose="030F0702030302020204" pitchFamily="66" charset="0"/>
              </a:rPr>
              <a:t>link between home and</a:t>
            </a:r>
          </a:p>
          <a:p>
            <a:pPr algn="ctr"/>
            <a:r>
              <a:rPr lang="en-GB" b="1">
                <a:solidFill>
                  <a:srgbClr val="FF0000"/>
                </a:solidFill>
                <a:latin typeface="Comic Sans MS" panose="030F0702030302020204" pitchFamily="66" charset="0"/>
              </a:rPr>
              <a:t>school.</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4951887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27F99-6BAA-6426-783D-F3044B116C4E}"/>
              </a:ext>
            </a:extLst>
          </p:cNvPr>
          <p:cNvSpPr>
            <a:spLocks noGrp="1"/>
          </p:cNvSpPr>
          <p:nvPr>
            <p:ph type="title"/>
          </p:nvPr>
        </p:nvSpPr>
        <p:spPr>
          <a:xfrm>
            <a:off x="1295402" y="982132"/>
            <a:ext cx="9601196" cy="1303867"/>
          </a:xfrm>
        </p:spPr>
        <p:txBody>
          <a:bodyPr>
            <a:normAutofit/>
          </a:bodyPr>
          <a:lstStyle/>
          <a:p>
            <a:r>
              <a:rPr lang="en-GB">
                <a:solidFill>
                  <a:srgbClr val="262626"/>
                </a:solidFill>
                <a:latin typeface="Comic Sans MS" panose="030F0702030302020204" pitchFamily="66" charset="0"/>
              </a:rPr>
              <a:t>Why are we using Tapestry?</a:t>
            </a:r>
          </a:p>
        </p:txBody>
      </p:sp>
      <p:sp>
        <p:nvSpPr>
          <p:cNvPr id="3" name="Content Placeholder 2">
            <a:extLst>
              <a:ext uri="{FF2B5EF4-FFF2-40B4-BE49-F238E27FC236}">
                <a16:creationId xmlns:a16="http://schemas.microsoft.com/office/drawing/2014/main" id="{50BC8FEB-8AA7-11A2-3329-32AAF081CB38}"/>
              </a:ext>
            </a:extLst>
          </p:cNvPr>
          <p:cNvSpPr>
            <a:spLocks noGrp="1"/>
          </p:cNvSpPr>
          <p:nvPr>
            <p:ph idx="1"/>
          </p:nvPr>
        </p:nvSpPr>
        <p:spPr>
          <a:xfrm>
            <a:off x="1295402" y="2556932"/>
            <a:ext cx="6256866" cy="3318936"/>
          </a:xfrm>
        </p:spPr>
        <p:txBody>
          <a:bodyPr>
            <a:normAutofit/>
          </a:bodyPr>
          <a:lstStyle/>
          <a:p>
            <a:pPr>
              <a:lnSpc>
                <a:spcPct val="90000"/>
              </a:lnSpc>
              <a:buFont typeface="Arial" panose="020B0604020202020204" pitchFamily="34" charset="0"/>
              <a:buChar char="•"/>
            </a:pPr>
            <a:r>
              <a:rPr lang="en-GB" sz="2200">
                <a:solidFill>
                  <a:srgbClr val="262626"/>
                </a:solidFill>
                <a:latin typeface="Comic Sans MS" panose="030F0702030302020204" pitchFamily="66" charset="0"/>
              </a:rPr>
              <a:t>We can celebrate and share your children’s learning by adding photos and videos.</a:t>
            </a:r>
          </a:p>
          <a:p>
            <a:pPr>
              <a:lnSpc>
                <a:spcPct val="90000"/>
              </a:lnSpc>
              <a:buFont typeface="Arial" panose="020B0604020202020204" pitchFamily="34" charset="0"/>
              <a:buChar char="•"/>
            </a:pPr>
            <a:r>
              <a:rPr lang="en-GB" sz="2200">
                <a:solidFill>
                  <a:srgbClr val="262626"/>
                </a:solidFill>
                <a:latin typeface="Comic Sans MS" panose="030F0702030302020204" pitchFamily="66" charset="0"/>
              </a:rPr>
              <a:t>We will discover your child's interests and experiences outside school as you will also be able to add your own observations.</a:t>
            </a:r>
          </a:p>
          <a:p>
            <a:pPr>
              <a:lnSpc>
                <a:spcPct val="90000"/>
              </a:lnSpc>
              <a:buFont typeface="Arial" panose="020B0604020202020204" pitchFamily="34" charset="0"/>
              <a:buChar char="•"/>
            </a:pPr>
            <a:r>
              <a:rPr lang="en-GB" sz="2200">
                <a:solidFill>
                  <a:srgbClr val="262626"/>
                </a:solidFill>
                <a:latin typeface="Comic Sans MS" panose="030F0702030302020204" pitchFamily="66" charset="0"/>
              </a:rPr>
              <a:t>You will be kept up to date about your child's development .</a:t>
            </a:r>
          </a:p>
          <a:p>
            <a:pPr>
              <a:lnSpc>
                <a:spcPct val="90000"/>
              </a:lnSpc>
              <a:buFont typeface="Arial" panose="020B0604020202020204" pitchFamily="34" charset="0"/>
              <a:buChar char="•"/>
            </a:pPr>
            <a:r>
              <a:rPr lang="en-GB" sz="2200">
                <a:solidFill>
                  <a:srgbClr val="262626"/>
                </a:solidFill>
                <a:latin typeface="Comic Sans MS" panose="030F0702030302020204" pitchFamily="66" charset="0"/>
              </a:rPr>
              <a:t>We can share learning opportunities and ideas with families.</a:t>
            </a:r>
          </a:p>
        </p:txBody>
      </p:sp>
      <p:pic>
        <p:nvPicPr>
          <p:cNvPr id="5" name="Picture 4">
            <a:extLst>
              <a:ext uri="{FF2B5EF4-FFF2-40B4-BE49-F238E27FC236}">
                <a16:creationId xmlns:a16="http://schemas.microsoft.com/office/drawing/2014/main" id="{AFCC7D31-B3D9-B699-13BC-CBC8E621C8C6}"/>
              </a:ext>
            </a:extLst>
          </p:cNvPr>
          <p:cNvPicPr>
            <a:picLocks noChangeAspect="1"/>
          </p:cNvPicPr>
          <p:nvPr/>
        </p:nvPicPr>
        <p:blipFill>
          <a:blip r:embed="rId3"/>
          <a:stretch>
            <a:fillRect/>
          </a:stretch>
        </p:blipFill>
        <p:spPr>
          <a:xfrm>
            <a:off x="8085026" y="3343253"/>
            <a:ext cx="2739728" cy="1568494"/>
          </a:xfrm>
          <a:prstGeom prst="rect">
            <a:avLst/>
          </a:prstGeom>
          <a:ln w="57150" cmpd="thickThin">
            <a:solidFill>
              <a:srgbClr val="7F7F7F"/>
            </a:solidFill>
            <a:miter lim="800000"/>
          </a:ln>
        </p:spPr>
      </p:pic>
    </p:spTree>
    <p:extLst>
      <p:ext uri="{BB962C8B-B14F-4D97-AF65-F5344CB8AC3E}">
        <p14:creationId xmlns:p14="http://schemas.microsoft.com/office/powerpoint/2010/main" val="15306338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137890-75F8-1B1B-A395-74FDE3B755C4}"/>
              </a:ext>
            </a:extLst>
          </p:cNvPr>
          <p:cNvSpPr>
            <a:spLocks noGrp="1"/>
          </p:cNvSpPr>
          <p:nvPr>
            <p:ph type="title"/>
          </p:nvPr>
        </p:nvSpPr>
        <p:spPr>
          <a:xfrm>
            <a:off x="1295402" y="982132"/>
            <a:ext cx="9601196" cy="1303867"/>
          </a:xfrm>
        </p:spPr>
        <p:txBody>
          <a:bodyPr>
            <a:normAutofit/>
          </a:bodyPr>
          <a:lstStyle/>
          <a:p>
            <a:r>
              <a:rPr lang="en-GB">
                <a:solidFill>
                  <a:srgbClr val="262626"/>
                </a:solidFill>
                <a:latin typeface="Comic Sans MS" panose="030F0702030302020204" pitchFamily="66" charset="0"/>
              </a:rPr>
              <a:t>How can parents engage?</a:t>
            </a:r>
          </a:p>
        </p:txBody>
      </p:sp>
      <p:sp>
        <p:nvSpPr>
          <p:cNvPr id="3" name="Content Placeholder 2">
            <a:extLst>
              <a:ext uri="{FF2B5EF4-FFF2-40B4-BE49-F238E27FC236}">
                <a16:creationId xmlns:a16="http://schemas.microsoft.com/office/drawing/2014/main" id="{724308AC-AF8B-AF4A-2FC3-F73C5A3A0B21}"/>
              </a:ext>
            </a:extLst>
          </p:cNvPr>
          <p:cNvSpPr>
            <a:spLocks noGrp="1"/>
          </p:cNvSpPr>
          <p:nvPr>
            <p:ph idx="1"/>
          </p:nvPr>
        </p:nvSpPr>
        <p:spPr>
          <a:xfrm>
            <a:off x="1295402" y="2556932"/>
            <a:ext cx="6256866" cy="3318936"/>
          </a:xfrm>
        </p:spPr>
        <p:txBody>
          <a:bodyPr>
            <a:normAutofit/>
          </a:bodyPr>
          <a:lstStyle/>
          <a:p>
            <a:pPr>
              <a:lnSpc>
                <a:spcPct val="90000"/>
              </a:lnSpc>
            </a:pPr>
            <a:r>
              <a:rPr lang="en-GB" sz="1700">
                <a:solidFill>
                  <a:srgbClr val="262626"/>
                </a:solidFill>
                <a:latin typeface="Comic Sans MS" panose="030F0702030302020204" pitchFamily="66" charset="0"/>
              </a:rPr>
              <a:t>You will have received a letter regarding the use of Tapestry Online Learning Journal in our setting.</a:t>
            </a:r>
          </a:p>
          <a:p>
            <a:pPr>
              <a:lnSpc>
                <a:spcPct val="90000"/>
              </a:lnSpc>
            </a:pPr>
            <a:r>
              <a:rPr lang="en-GB" sz="1700">
                <a:solidFill>
                  <a:srgbClr val="262626"/>
                </a:solidFill>
                <a:latin typeface="Comic Sans MS" panose="030F0702030302020204" pitchFamily="66" charset="0"/>
              </a:rPr>
              <a:t>This details how to access your account using your email address. This account will be directly linked to your child/ren’s account/s, which means you will only be able to see observations that include your child. You will then be able to login with your email address and password to either the browser version of Tapestry (tapestryjournal.com) or to the app. Tapestry has apps for iOS, Android and Amazon Fire devices. If you choose to use the app, after you login initially, you can use a 4-digit PIN to quickly log back in. </a:t>
            </a:r>
          </a:p>
        </p:txBody>
      </p:sp>
      <p:pic>
        <p:nvPicPr>
          <p:cNvPr id="4" name="Picture 3">
            <a:extLst>
              <a:ext uri="{FF2B5EF4-FFF2-40B4-BE49-F238E27FC236}">
                <a16:creationId xmlns:a16="http://schemas.microsoft.com/office/drawing/2014/main" id="{6288E62F-5929-7C7A-EA86-D414229CBE1D}"/>
              </a:ext>
            </a:extLst>
          </p:cNvPr>
          <p:cNvPicPr>
            <a:picLocks noChangeAspect="1"/>
          </p:cNvPicPr>
          <p:nvPr/>
        </p:nvPicPr>
        <p:blipFill>
          <a:blip r:embed="rId3"/>
          <a:stretch>
            <a:fillRect/>
          </a:stretch>
        </p:blipFill>
        <p:spPr>
          <a:xfrm>
            <a:off x="8085026" y="3343253"/>
            <a:ext cx="2739728" cy="1568494"/>
          </a:xfrm>
          <a:prstGeom prst="rect">
            <a:avLst/>
          </a:prstGeom>
          <a:ln w="57150" cmpd="thickThin">
            <a:solidFill>
              <a:srgbClr val="7F7F7F"/>
            </a:solidFill>
            <a:miter lim="800000"/>
          </a:ln>
        </p:spPr>
      </p:pic>
    </p:spTree>
    <p:extLst>
      <p:ext uri="{BB962C8B-B14F-4D97-AF65-F5344CB8AC3E}">
        <p14:creationId xmlns:p14="http://schemas.microsoft.com/office/powerpoint/2010/main" val="16995743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6CD958-461F-61F4-9882-42FB5599F482}"/>
              </a:ext>
            </a:extLst>
          </p:cNvPr>
          <p:cNvSpPr>
            <a:spLocks noGrp="1"/>
          </p:cNvSpPr>
          <p:nvPr>
            <p:ph type="title"/>
          </p:nvPr>
        </p:nvSpPr>
        <p:spPr>
          <a:xfrm>
            <a:off x="1295402" y="982132"/>
            <a:ext cx="9601196" cy="1303867"/>
          </a:xfrm>
        </p:spPr>
        <p:txBody>
          <a:bodyPr>
            <a:normAutofit/>
          </a:bodyPr>
          <a:lstStyle/>
          <a:p>
            <a:r>
              <a:rPr lang="en-GB">
                <a:solidFill>
                  <a:srgbClr val="262626"/>
                </a:solidFill>
                <a:latin typeface="Comic Sans MS" panose="030F0702030302020204" pitchFamily="66" charset="0"/>
              </a:rPr>
              <a:t>How can parents engage?</a:t>
            </a:r>
          </a:p>
        </p:txBody>
      </p:sp>
      <p:sp>
        <p:nvSpPr>
          <p:cNvPr id="3" name="Content Placeholder 2">
            <a:extLst>
              <a:ext uri="{FF2B5EF4-FFF2-40B4-BE49-F238E27FC236}">
                <a16:creationId xmlns:a16="http://schemas.microsoft.com/office/drawing/2014/main" id="{2956DEF5-EA22-9872-C2A0-143ED514C170}"/>
              </a:ext>
            </a:extLst>
          </p:cNvPr>
          <p:cNvSpPr>
            <a:spLocks noGrp="1"/>
          </p:cNvSpPr>
          <p:nvPr>
            <p:ph idx="1"/>
          </p:nvPr>
        </p:nvSpPr>
        <p:spPr>
          <a:xfrm>
            <a:off x="1295402" y="2556932"/>
            <a:ext cx="6256866" cy="3318936"/>
          </a:xfrm>
        </p:spPr>
        <p:txBody>
          <a:bodyPr>
            <a:normAutofit/>
          </a:bodyPr>
          <a:lstStyle/>
          <a:p>
            <a:r>
              <a:rPr lang="en-GB" sz="2200" dirty="0">
                <a:solidFill>
                  <a:srgbClr val="262626"/>
                </a:solidFill>
                <a:latin typeface="Comic Sans MS" panose="030F0702030302020204" pitchFamily="66" charset="0"/>
              </a:rPr>
              <a:t>If you would like to proceed, please check that you have filled in the slip with your child’s name and your email address and then sign and return to school.</a:t>
            </a:r>
          </a:p>
          <a:p>
            <a:r>
              <a:rPr lang="en-GB" sz="2200" dirty="0">
                <a:solidFill>
                  <a:srgbClr val="262626"/>
                </a:solidFill>
                <a:latin typeface="Comic Sans MS" panose="030F0702030302020204" pitchFamily="66" charset="0"/>
              </a:rPr>
              <a:t>Once this has been received, we can then link and activate your tapestry account.</a:t>
            </a:r>
          </a:p>
          <a:p>
            <a:r>
              <a:rPr lang="en-GB" sz="2200" dirty="0">
                <a:solidFill>
                  <a:srgbClr val="262626"/>
                </a:solidFill>
                <a:latin typeface="Comic Sans MS" panose="030F0702030302020204" pitchFamily="66" charset="0"/>
              </a:rPr>
              <a:t>If you have any difficulties, please contact me.</a:t>
            </a:r>
          </a:p>
        </p:txBody>
      </p:sp>
      <p:pic>
        <p:nvPicPr>
          <p:cNvPr id="4" name="Picture 3">
            <a:extLst>
              <a:ext uri="{FF2B5EF4-FFF2-40B4-BE49-F238E27FC236}">
                <a16:creationId xmlns:a16="http://schemas.microsoft.com/office/drawing/2014/main" id="{67A3155E-1D60-F882-2239-F56A614D7956}"/>
              </a:ext>
            </a:extLst>
          </p:cNvPr>
          <p:cNvPicPr>
            <a:picLocks noChangeAspect="1"/>
          </p:cNvPicPr>
          <p:nvPr/>
        </p:nvPicPr>
        <p:blipFill>
          <a:blip r:embed="rId3"/>
          <a:stretch>
            <a:fillRect/>
          </a:stretch>
        </p:blipFill>
        <p:spPr>
          <a:xfrm>
            <a:off x="8085026" y="3343253"/>
            <a:ext cx="2739728" cy="1568494"/>
          </a:xfrm>
          <a:prstGeom prst="rect">
            <a:avLst/>
          </a:prstGeom>
          <a:ln w="57150" cmpd="thickThin">
            <a:solidFill>
              <a:srgbClr val="7F7F7F"/>
            </a:solidFill>
            <a:miter lim="800000"/>
          </a:ln>
        </p:spPr>
      </p:pic>
    </p:spTree>
    <p:extLst>
      <p:ext uri="{BB962C8B-B14F-4D97-AF65-F5344CB8AC3E}">
        <p14:creationId xmlns:p14="http://schemas.microsoft.com/office/powerpoint/2010/main" val="4127010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648F04-A0B5-23BB-5F0D-035066BF9756}"/>
              </a:ext>
            </a:extLst>
          </p:cNvPr>
          <p:cNvSpPr>
            <a:spLocks noGrp="1"/>
          </p:cNvSpPr>
          <p:nvPr>
            <p:ph type="title"/>
          </p:nvPr>
        </p:nvSpPr>
        <p:spPr/>
        <p:txBody>
          <a:bodyPr/>
          <a:lstStyle/>
          <a:p>
            <a:r>
              <a:rPr lang="en-GB" dirty="0">
                <a:latin typeface="Comic Sans MS" panose="030F0702030302020204" pitchFamily="66" charset="0"/>
              </a:rPr>
              <a:t>Baseline</a:t>
            </a:r>
          </a:p>
        </p:txBody>
      </p:sp>
      <p:sp>
        <p:nvSpPr>
          <p:cNvPr id="3" name="Content Placeholder 2">
            <a:extLst>
              <a:ext uri="{FF2B5EF4-FFF2-40B4-BE49-F238E27FC236}">
                <a16:creationId xmlns:a16="http://schemas.microsoft.com/office/drawing/2014/main" id="{F667043E-98A9-0FEA-E236-29AB1A184C6E}"/>
              </a:ext>
            </a:extLst>
          </p:cNvPr>
          <p:cNvSpPr>
            <a:spLocks noGrp="1"/>
          </p:cNvSpPr>
          <p:nvPr>
            <p:ph idx="1"/>
          </p:nvPr>
        </p:nvSpPr>
        <p:spPr>
          <a:xfrm>
            <a:off x="1295401" y="2556931"/>
            <a:ext cx="9601196" cy="3619933"/>
          </a:xfrm>
        </p:spPr>
        <p:txBody>
          <a:bodyPr>
            <a:normAutofit fontScale="55000" lnSpcReduction="20000"/>
          </a:bodyPr>
          <a:lstStyle/>
          <a:p>
            <a:pPr algn="l" fontAlgn="t"/>
            <a:r>
              <a:rPr lang="en-GB" sz="2900" b="0" i="0" dirty="0">
                <a:solidFill>
                  <a:srgbClr val="000000"/>
                </a:solidFill>
                <a:effectLst/>
                <a:latin typeface="Comic Sans MS" panose="030F0702030302020204" pitchFamily="66" charset="0"/>
              </a:rPr>
              <a:t>The Reception Baseline Assessment (RBA) is a short, interactive and practical assessment of your children's early literacy,  communication, language and mathematics skills when they begin school,  using materials that most children of your child's age will be familiar with. It is statutory for all schools from September 2021 and must be completed in the first 6 weeks of your child starting school.</a:t>
            </a:r>
          </a:p>
          <a:p>
            <a:pPr marL="0" indent="0" algn="l" fontAlgn="t">
              <a:buNone/>
            </a:pPr>
            <a:r>
              <a:rPr lang="en-GB" sz="2900" b="0" i="0" dirty="0">
                <a:solidFill>
                  <a:srgbClr val="000000"/>
                </a:solidFill>
                <a:effectLst/>
                <a:latin typeface="Comic Sans MS" panose="030F0702030302020204" pitchFamily="66" charset="0"/>
              </a:rPr>
              <a:t> </a:t>
            </a:r>
          </a:p>
          <a:p>
            <a:pPr algn="l" fontAlgn="t"/>
            <a:r>
              <a:rPr lang="en-GB" sz="2900" b="0" i="0" dirty="0">
                <a:solidFill>
                  <a:srgbClr val="000000"/>
                </a:solidFill>
                <a:effectLst/>
                <a:latin typeface="Comic Sans MS" panose="030F0702030302020204" pitchFamily="66" charset="0"/>
              </a:rPr>
              <a:t>The RBA will provide an opportunity for your child to have valuable one-to-one time with their teacher at an early stage, so that the teacher can get to know your child better. It will provide a helpful snapshot of your child so that they can be supported in the most appropriate way.</a:t>
            </a:r>
          </a:p>
          <a:p>
            <a:pPr marL="0" indent="0" algn="l" fontAlgn="t">
              <a:buNone/>
            </a:pPr>
            <a:r>
              <a:rPr lang="en-GB" sz="2900" b="0" i="0" dirty="0">
                <a:solidFill>
                  <a:srgbClr val="000000"/>
                </a:solidFill>
                <a:effectLst/>
                <a:latin typeface="Comic Sans MS" panose="030F0702030302020204" pitchFamily="66" charset="0"/>
              </a:rPr>
              <a:t> </a:t>
            </a:r>
          </a:p>
          <a:p>
            <a:pPr algn="l" fontAlgn="t"/>
            <a:r>
              <a:rPr lang="en-GB" sz="2900" b="0" i="0" dirty="0">
                <a:solidFill>
                  <a:srgbClr val="000000"/>
                </a:solidFill>
                <a:effectLst/>
                <a:latin typeface="Comic Sans MS" panose="030F0702030302020204" pitchFamily="66" charset="0"/>
              </a:rPr>
              <a:t>You do not need to do anything to prepare your child for the assessment. Your child is unlikely to even know that they are doing an assessment when they are completing tasks and activities.</a:t>
            </a:r>
          </a:p>
          <a:p>
            <a:pPr algn="l" fontAlgn="t"/>
            <a:r>
              <a:rPr lang="en-GB" sz="2900" dirty="0">
                <a:solidFill>
                  <a:srgbClr val="000000"/>
                </a:solidFill>
                <a:latin typeface="Comic Sans MS" panose="030F0702030302020204" pitchFamily="66" charset="0"/>
              </a:rPr>
              <a:t>If you would like any further information on RBA please look on the class page on the school website.</a:t>
            </a:r>
            <a:endParaRPr lang="en-GB" sz="2900" b="0" i="0" dirty="0">
              <a:solidFill>
                <a:srgbClr val="000000"/>
              </a:solidFill>
              <a:effectLst/>
              <a:latin typeface="Comic Sans MS" panose="030F0702030302020204" pitchFamily="66" charset="0"/>
            </a:endParaRPr>
          </a:p>
          <a:p>
            <a:endParaRPr lang="en-GB" dirty="0"/>
          </a:p>
        </p:txBody>
      </p:sp>
    </p:spTree>
    <p:extLst>
      <p:ext uri="{BB962C8B-B14F-4D97-AF65-F5344CB8AC3E}">
        <p14:creationId xmlns:p14="http://schemas.microsoft.com/office/powerpoint/2010/main" val="206244727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4</TotalTime>
  <Words>1604</Words>
  <Application>Microsoft Office PowerPoint</Application>
  <PresentationFormat>Widescreen</PresentationFormat>
  <Paragraphs>98</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vt:lpstr>
      <vt:lpstr>Calibri Light</vt:lpstr>
      <vt:lpstr>Comic Sans MS</vt:lpstr>
      <vt:lpstr>Garamond</vt:lpstr>
      <vt:lpstr>Grandview Display</vt:lpstr>
      <vt:lpstr>Organic</vt:lpstr>
      <vt:lpstr> Orange Class Parent's/Carer’s Meeting  </vt:lpstr>
      <vt:lpstr>Introduction</vt:lpstr>
      <vt:lpstr>Children's Development</vt:lpstr>
      <vt:lpstr>Rocket Phonics    We follow the Rocket Phonics scheme at Ethelbert Road primary School. The sounds that children learn are taught in a specific, systematic order (not alphabetically) so that children can begin to build words from these sounds as early as possible.  Phonics supports children to hear, identify and link the sounds that letters make (phonemes) to what the letters look like when written down (graphemes).  This helps children to recognise and read words, using knowledge of the sounds to read new or unfamiliar words</vt:lpstr>
      <vt:lpstr>In Class</vt:lpstr>
      <vt:lpstr>Book bags </vt:lpstr>
      <vt:lpstr>Reading Days</vt:lpstr>
      <vt:lpstr>Language used in school during phonics sessions.</vt:lpstr>
      <vt:lpstr>How to pronounce the sounds</vt:lpstr>
      <vt:lpstr>Blending  </vt:lpstr>
      <vt:lpstr>Segmenting </vt:lpstr>
      <vt:lpstr>Nonsense / Alien words</vt:lpstr>
      <vt:lpstr>Tricky Words</vt:lpstr>
      <vt:lpstr>How can you support your child with their reading?</vt:lpstr>
      <vt:lpstr>Partnership with Parents/ Carers</vt:lpstr>
      <vt:lpstr>Tapestry</vt:lpstr>
      <vt:lpstr>Why are we using Tapestry?</vt:lpstr>
      <vt:lpstr>How can parents engage?</vt:lpstr>
      <vt:lpstr>How can parents engage?</vt:lpstr>
      <vt:lpstr>Baseline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rix</dc:creator>
  <cp:lastModifiedBy>Michele.Kirkbride</cp:lastModifiedBy>
  <cp:revision>563</cp:revision>
  <dcterms:created xsi:type="dcterms:W3CDTF">2023-09-20T07:32:29Z</dcterms:created>
  <dcterms:modified xsi:type="dcterms:W3CDTF">2026-01-08T07:32:23Z</dcterms:modified>
</cp:coreProperties>
</file>