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50EE4-185B-417D-BAD2-93B69A7BB59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2A6B184-D3A8-423D-B73B-1C2BD191FD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586D517-3E67-4A99-8978-83F4F966BAB0}"/>
              </a:ext>
            </a:extLst>
          </p:cNvPr>
          <p:cNvSpPr>
            <a:spLocks noGrp="1"/>
          </p:cNvSpPr>
          <p:nvPr>
            <p:ph type="dt" sz="half" idx="10"/>
          </p:nvPr>
        </p:nvSpPr>
        <p:spPr/>
        <p:txBody>
          <a:bodyPr/>
          <a:lstStyle/>
          <a:p>
            <a:fld id="{FBCE12DD-55FF-4AD7-831F-C5BC4B1D3B9F}" type="datetimeFigureOut">
              <a:rPr lang="en-GB" smtClean="0"/>
              <a:t>10/02/2025</a:t>
            </a:fld>
            <a:endParaRPr lang="en-GB"/>
          </a:p>
        </p:txBody>
      </p:sp>
      <p:sp>
        <p:nvSpPr>
          <p:cNvPr id="5" name="Footer Placeholder 4">
            <a:extLst>
              <a:ext uri="{FF2B5EF4-FFF2-40B4-BE49-F238E27FC236}">
                <a16:creationId xmlns:a16="http://schemas.microsoft.com/office/drawing/2014/main" id="{AFA9D0C5-D18D-4B84-97E0-E43F2213EF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59CAED-59F1-41A9-BF16-942282E30EAC}"/>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1933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12C43-17C4-4B16-9800-BD70F58177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005D790-389F-4957-A877-0CC7E18DC28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F29A45-CC54-4EA3-8079-D16901DABEC0}"/>
              </a:ext>
            </a:extLst>
          </p:cNvPr>
          <p:cNvSpPr>
            <a:spLocks noGrp="1"/>
          </p:cNvSpPr>
          <p:nvPr>
            <p:ph type="dt" sz="half" idx="10"/>
          </p:nvPr>
        </p:nvSpPr>
        <p:spPr/>
        <p:txBody>
          <a:bodyPr/>
          <a:lstStyle/>
          <a:p>
            <a:fld id="{FBCE12DD-55FF-4AD7-831F-C5BC4B1D3B9F}" type="datetimeFigureOut">
              <a:rPr lang="en-GB" smtClean="0"/>
              <a:t>10/02/2025</a:t>
            </a:fld>
            <a:endParaRPr lang="en-GB"/>
          </a:p>
        </p:txBody>
      </p:sp>
      <p:sp>
        <p:nvSpPr>
          <p:cNvPr id="5" name="Footer Placeholder 4">
            <a:extLst>
              <a:ext uri="{FF2B5EF4-FFF2-40B4-BE49-F238E27FC236}">
                <a16:creationId xmlns:a16="http://schemas.microsoft.com/office/drawing/2014/main" id="{D16B2749-98F6-41F5-86DD-92977CDEBC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2CBE7E-FBA2-40DD-ABF2-662994AB9EC0}"/>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3471888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FC89A-4047-4847-ADB7-42A21684A5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1830F09-17D2-4BA3-9570-E721DF584DA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62B66C9-2EF3-41CF-B608-BFAA1BF728D7}"/>
              </a:ext>
            </a:extLst>
          </p:cNvPr>
          <p:cNvSpPr>
            <a:spLocks noGrp="1"/>
          </p:cNvSpPr>
          <p:nvPr>
            <p:ph type="dt" sz="half" idx="10"/>
          </p:nvPr>
        </p:nvSpPr>
        <p:spPr/>
        <p:txBody>
          <a:bodyPr/>
          <a:lstStyle/>
          <a:p>
            <a:fld id="{FBCE12DD-55FF-4AD7-831F-C5BC4B1D3B9F}" type="datetimeFigureOut">
              <a:rPr lang="en-GB" smtClean="0"/>
              <a:t>10/02/2025</a:t>
            </a:fld>
            <a:endParaRPr lang="en-GB"/>
          </a:p>
        </p:txBody>
      </p:sp>
      <p:sp>
        <p:nvSpPr>
          <p:cNvPr id="5" name="Footer Placeholder 4">
            <a:extLst>
              <a:ext uri="{FF2B5EF4-FFF2-40B4-BE49-F238E27FC236}">
                <a16:creationId xmlns:a16="http://schemas.microsoft.com/office/drawing/2014/main" id="{55DA8FFC-4C5C-4833-B867-5F21F14DEF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27F0FD-14B5-47E1-8997-DFB3AC894A56}"/>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2114940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5D7FB-CBE3-41A5-873C-87C02AADEE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750033-2834-448E-8070-F0B20D6CED5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585BC1-AD39-41D9-BE96-AB38C1A0E9B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A5850C7-E769-4D36-8A66-EA992E828377}"/>
              </a:ext>
            </a:extLst>
          </p:cNvPr>
          <p:cNvSpPr>
            <a:spLocks noGrp="1"/>
          </p:cNvSpPr>
          <p:nvPr>
            <p:ph type="dt" sz="half" idx="10"/>
          </p:nvPr>
        </p:nvSpPr>
        <p:spPr/>
        <p:txBody>
          <a:bodyPr/>
          <a:lstStyle/>
          <a:p>
            <a:fld id="{FBCE12DD-55FF-4AD7-831F-C5BC4B1D3B9F}" type="datetimeFigureOut">
              <a:rPr lang="en-GB" smtClean="0"/>
              <a:t>10/02/2025</a:t>
            </a:fld>
            <a:endParaRPr lang="en-GB"/>
          </a:p>
        </p:txBody>
      </p:sp>
      <p:sp>
        <p:nvSpPr>
          <p:cNvPr id="6" name="Footer Placeholder 5">
            <a:extLst>
              <a:ext uri="{FF2B5EF4-FFF2-40B4-BE49-F238E27FC236}">
                <a16:creationId xmlns:a16="http://schemas.microsoft.com/office/drawing/2014/main" id="{53F47F03-5DBE-43BF-8CF9-E3C8488F6D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984275-04DA-4C5C-B512-F5BD8DFC5B41}"/>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2969586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C9035-8709-4549-9AD5-79D8C743D74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5D6EF3-2921-4886-BA12-658F956BDC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552BD3B-FA34-4A43-BBE1-67152C4224A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724B57-C6E2-4E5D-A6E2-6953A32E4A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2A7C9CA-2B24-40AF-8439-1389AC1C5EF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49EDAB3-54B3-453B-8DCB-96758CF2C860}"/>
              </a:ext>
            </a:extLst>
          </p:cNvPr>
          <p:cNvSpPr>
            <a:spLocks noGrp="1"/>
          </p:cNvSpPr>
          <p:nvPr>
            <p:ph type="dt" sz="half" idx="10"/>
          </p:nvPr>
        </p:nvSpPr>
        <p:spPr/>
        <p:txBody>
          <a:bodyPr/>
          <a:lstStyle/>
          <a:p>
            <a:fld id="{FBCE12DD-55FF-4AD7-831F-C5BC4B1D3B9F}" type="datetimeFigureOut">
              <a:rPr lang="en-GB" smtClean="0"/>
              <a:t>10/02/2025</a:t>
            </a:fld>
            <a:endParaRPr lang="en-GB"/>
          </a:p>
        </p:txBody>
      </p:sp>
      <p:sp>
        <p:nvSpPr>
          <p:cNvPr id="8" name="Footer Placeholder 7">
            <a:extLst>
              <a:ext uri="{FF2B5EF4-FFF2-40B4-BE49-F238E27FC236}">
                <a16:creationId xmlns:a16="http://schemas.microsoft.com/office/drawing/2014/main" id="{061BDA16-98CF-4023-952F-DC9DF5AC558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EE51DD9-D598-4DF5-A71B-358E651C3023}"/>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1616908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8BEC7-FBEC-4D69-B169-A9435ED411C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93F643C-B095-4158-9CC8-7D8EC7A16948}"/>
              </a:ext>
            </a:extLst>
          </p:cNvPr>
          <p:cNvSpPr>
            <a:spLocks noGrp="1"/>
          </p:cNvSpPr>
          <p:nvPr>
            <p:ph type="dt" sz="half" idx="10"/>
          </p:nvPr>
        </p:nvSpPr>
        <p:spPr/>
        <p:txBody>
          <a:bodyPr/>
          <a:lstStyle/>
          <a:p>
            <a:fld id="{FBCE12DD-55FF-4AD7-831F-C5BC4B1D3B9F}" type="datetimeFigureOut">
              <a:rPr lang="en-GB" smtClean="0"/>
              <a:t>10/02/2025</a:t>
            </a:fld>
            <a:endParaRPr lang="en-GB"/>
          </a:p>
        </p:txBody>
      </p:sp>
      <p:sp>
        <p:nvSpPr>
          <p:cNvPr id="4" name="Footer Placeholder 3">
            <a:extLst>
              <a:ext uri="{FF2B5EF4-FFF2-40B4-BE49-F238E27FC236}">
                <a16:creationId xmlns:a16="http://schemas.microsoft.com/office/drawing/2014/main" id="{FE452A43-DC0C-4B6E-ACA1-6638541961E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46782B0-154B-4F8E-8F69-0E7D626210B8}"/>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2016914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0B3BD4-8771-417F-89BE-A02D1D458B93}"/>
              </a:ext>
            </a:extLst>
          </p:cNvPr>
          <p:cNvSpPr>
            <a:spLocks noGrp="1"/>
          </p:cNvSpPr>
          <p:nvPr>
            <p:ph type="dt" sz="half" idx="10"/>
          </p:nvPr>
        </p:nvSpPr>
        <p:spPr/>
        <p:txBody>
          <a:bodyPr/>
          <a:lstStyle/>
          <a:p>
            <a:fld id="{FBCE12DD-55FF-4AD7-831F-C5BC4B1D3B9F}" type="datetimeFigureOut">
              <a:rPr lang="en-GB" smtClean="0"/>
              <a:t>10/02/2025</a:t>
            </a:fld>
            <a:endParaRPr lang="en-GB"/>
          </a:p>
        </p:txBody>
      </p:sp>
      <p:sp>
        <p:nvSpPr>
          <p:cNvPr id="3" name="Footer Placeholder 2">
            <a:extLst>
              <a:ext uri="{FF2B5EF4-FFF2-40B4-BE49-F238E27FC236}">
                <a16:creationId xmlns:a16="http://schemas.microsoft.com/office/drawing/2014/main" id="{4F6BA2FB-7E27-488E-996E-ED7BA47C8EF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61CB0D6-8CA1-41C5-AD92-849B9FC92132}"/>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601704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F944D-B0D2-4E4E-A1BA-586FB09D91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167989-DA0B-4E6D-8B41-AF9EC5B20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83F110-E7D6-4FC3-97B4-6FE8ECB4C6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C3B4482-C6F7-4680-BEA4-A49A96BA3654}"/>
              </a:ext>
            </a:extLst>
          </p:cNvPr>
          <p:cNvSpPr>
            <a:spLocks noGrp="1"/>
          </p:cNvSpPr>
          <p:nvPr>
            <p:ph type="dt" sz="half" idx="10"/>
          </p:nvPr>
        </p:nvSpPr>
        <p:spPr/>
        <p:txBody>
          <a:bodyPr/>
          <a:lstStyle/>
          <a:p>
            <a:fld id="{FBCE12DD-55FF-4AD7-831F-C5BC4B1D3B9F}" type="datetimeFigureOut">
              <a:rPr lang="en-GB" smtClean="0"/>
              <a:t>10/02/2025</a:t>
            </a:fld>
            <a:endParaRPr lang="en-GB"/>
          </a:p>
        </p:txBody>
      </p:sp>
      <p:sp>
        <p:nvSpPr>
          <p:cNvPr id="6" name="Footer Placeholder 5">
            <a:extLst>
              <a:ext uri="{FF2B5EF4-FFF2-40B4-BE49-F238E27FC236}">
                <a16:creationId xmlns:a16="http://schemas.microsoft.com/office/drawing/2014/main" id="{76736549-47B4-4583-BCE6-CBBDF9FD8A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FF0645E-F820-4436-B521-D38A7F736E77}"/>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152877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208A0-ECE8-4E0D-B9E3-87C50A7A85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DAD38F9-CDD1-4C9E-9028-1BC0E84D76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696CA2B-E8B3-4935-957A-B578C79546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7100FCD-E3E4-427F-BCB2-7FF33FDEAED2}"/>
              </a:ext>
            </a:extLst>
          </p:cNvPr>
          <p:cNvSpPr>
            <a:spLocks noGrp="1"/>
          </p:cNvSpPr>
          <p:nvPr>
            <p:ph type="dt" sz="half" idx="10"/>
          </p:nvPr>
        </p:nvSpPr>
        <p:spPr/>
        <p:txBody>
          <a:bodyPr/>
          <a:lstStyle/>
          <a:p>
            <a:fld id="{FBCE12DD-55FF-4AD7-831F-C5BC4B1D3B9F}" type="datetimeFigureOut">
              <a:rPr lang="en-GB" smtClean="0"/>
              <a:t>10/02/2025</a:t>
            </a:fld>
            <a:endParaRPr lang="en-GB"/>
          </a:p>
        </p:txBody>
      </p:sp>
      <p:sp>
        <p:nvSpPr>
          <p:cNvPr id="6" name="Footer Placeholder 5">
            <a:extLst>
              <a:ext uri="{FF2B5EF4-FFF2-40B4-BE49-F238E27FC236}">
                <a16:creationId xmlns:a16="http://schemas.microsoft.com/office/drawing/2014/main" id="{FDEDAB1F-91C9-4A80-BC99-5797B398AA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84EFF0-85CC-45B6-8ABA-0237532FCB66}"/>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3993423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1F990-8013-41B6-A352-357AF8B66B0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DD265F-5A52-41F4-8F61-EA8F5EBCC94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5D8CB9-1C2D-4A73-B845-BAD0E57BF38B}"/>
              </a:ext>
            </a:extLst>
          </p:cNvPr>
          <p:cNvSpPr>
            <a:spLocks noGrp="1"/>
          </p:cNvSpPr>
          <p:nvPr>
            <p:ph type="dt" sz="half" idx="10"/>
          </p:nvPr>
        </p:nvSpPr>
        <p:spPr/>
        <p:txBody>
          <a:bodyPr/>
          <a:lstStyle/>
          <a:p>
            <a:fld id="{FBCE12DD-55FF-4AD7-831F-C5BC4B1D3B9F}" type="datetimeFigureOut">
              <a:rPr lang="en-GB" smtClean="0"/>
              <a:t>10/02/2025</a:t>
            </a:fld>
            <a:endParaRPr lang="en-GB"/>
          </a:p>
        </p:txBody>
      </p:sp>
      <p:sp>
        <p:nvSpPr>
          <p:cNvPr id="5" name="Footer Placeholder 4">
            <a:extLst>
              <a:ext uri="{FF2B5EF4-FFF2-40B4-BE49-F238E27FC236}">
                <a16:creationId xmlns:a16="http://schemas.microsoft.com/office/drawing/2014/main" id="{CE61F12F-7706-4C66-B046-022E540001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FC4604-40F3-4B3B-A7A1-08161C0D9166}"/>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3122678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197ECB-386D-4CC0-9A74-38BE29DFAD4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06BF741-A74B-4A91-B74B-42068EDBEDC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0FD99B2-2FEB-4AC8-9BF2-230A415D1BE6}"/>
              </a:ext>
            </a:extLst>
          </p:cNvPr>
          <p:cNvSpPr>
            <a:spLocks noGrp="1"/>
          </p:cNvSpPr>
          <p:nvPr>
            <p:ph type="dt" sz="half" idx="10"/>
          </p:nvPr>
        </p:nvSpPr>
        <p:spPr/>
        <p:txBody>
          <a:bodyPr/>
          <a:lstStyle/>
          <a:p>
            <a:fld id="{FBCE12DD-55FF-4AD7-831F-C5BC4B1D3B9F}" type="datetimeFigureOut">
              <a:rPr lang="en-GB" smtClean="0"/>
              <a:t>10/02/2025</a:t>
            </a:fld>
            <a:endParaRPr lang="en-GB"/>
          </a:p>
        </p:txBody>
      </p:sp>
      <p:sp>
        <p:nvSpPr>
          <p:cNvPr id="5" name="Footer Placeholder 4">
            <a:extLst>
              <a:ext uri="{FF2B5EF4-FFF2-40B4-BE49-F238E27FC236}">
                <a16:creationId xmlns:a16="http://schemas.microsoft.com/office/drawing/2014/main" id="{0F274749-5287-4FC2-9795-FD7F6B3D1E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3ACDE5-B535-44BE-A31B-D59B1A8EDBE1}"/>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873224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E97C5D-BF6C-4301-BD9A-EF18892ED4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69EBF1-9E1D-494F-B9E7-312A006768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AE0E8F-8E42-4B89-8A9B-5293455CDC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CE12DD-55FF-4AD7-831F-C5BC4B1D3B9F}" type="datetimeFigureOut">
              <a:rPr lang="en-GB" smtClean="0"/>
              <a:t>10/02/2025</a:t>
            </a:fld>
            <a:endParaRPr lang="en-GB"/>
          </a:p>
        </p:txBody>
      </p:sp>
      <p:sp>
        <p:nvSpPr>
          <p:cNvPr id="5" name="Footer Placeholder 4">
            <a:extLst>
              <a:ext uri="{FF2B5EF4-FFF2-40B4-BE49-F238E27FC236}">
                <a16:creationId xmlns:a16="http://schemas.microsoft.com/office/drawing/2014/main" id="{55848B81-E748-40C0-8185-89F2114BCD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29C4A27-B1DD-41EC-A916-C48FA86641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635D40-7224-4524-979A-719E736AA0A4}" type="slidenum">
              <a:rPr lang="en-GB" smtClean="0"/>
              <a:t>‹#›</a:t>
            </a:fld>
            <a:endParaRPr lang="en-GB"/>
          </a:p>
        </p:txBody>
      </p:sp>
    </p:spTree>
    <p:extLst>
      <p:ext uri="{BB962C8B-B14F-4D97-AF65-F5344CB8AC3E}">
        <p14:creationId xmlns:p14="http://schemas.microsoft.com/office/powerpoint/2010/main" val="25722775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lorence Nightingale | Usborne | Be Curious">
            <a:extLst>
              <a:ext uri="{FF2B5EF4-FFF2-40B4-BE49-F238E27FC236}">
                <a16:creationId xmlns:a16="http://schemas.microsoft.com/office/drawing/2014/main" id="{02323792-EF7F-40D7-A00E-54B81C3997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455155">
            <a:off x="10395482" y="331728"/>
            <a:ext cx="1016126" cy="1268894"/>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8">
            <a:extLst>
              <a:ext uri="{FF2B5EF4-FFF2-40B4-BE49-F238E27FC236}">
                <a16:creationId xmlns:a16="http://schemas.microsoft.com/office/drawing/2014/main" id="{25E87C64-5DA9-4DCB-93AE-DB1946BD9CFB}"/>
              </a:ext>
            </a:extLst>
          </p:cNvPr>
          <p:cNvSpPr txBox="1">
            <a:spLocks noChangeArrowheads="1"/>
          </p:cNvSpPr>
          <p:nvPr/>
        </p:nvSpPr>
        <p:spPr bwMode="auto">
          <a:xfrm>
            <a:off x="8658690" y="135418"/>
            <a:ext cx="2979287" cy="2346325"/>
          </a:xfrm>
          <a:prstGeom prst="rect">
            <a:avLst/>
          </a:prstGeom>
          <a:noFill/>
          <a:ln w="38100">
            <a:solidFill>
              <a:srgbClr val="000000"/>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Exciting Books</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2076" name="Picture 28" descr="Florence Nightingale - Little People, Big Dreams Picture Book">
            <a:extLst>
              <a:ext uri="{FF2B5EF4-FFF2-40B4-BE49-F238E27FC236}">
                <a16:creationId xmlns:a16="http://schemas.microsoft.com/office/drawing/2014/main" id="{11CA5CAF-2033-4717-823C-4216CA1FD7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0291" y="1252049"/>
            <a:ext cx="1097643" cy="1097643"/>
          </a:xfrm>
          <a:prstGeom prst="rect">
            <a:avLst/>
          </a:prstGeom>
          <a:noFill/>
          <a:extLst>
            <a:ext uri="{909E8E84-426E-40DD-AFC4-6F175D3DCCD1}">
              <a14:hiddenFill xmlns:a14="http://schemas.microsoft.com/office/drawing/2010/main">
                <a:solidFill>
                  <a:srgbClr val="FFFFFF"/>
                </a:solidFill>
              </a14:hiddenFill>
            </a:ext>
          </a:extLst>
        </p:spPr>
      </p:pic>
      <p:sp>
        <p:nvSpPr>
          <p:cNvPr id="4" name="Text Box 2">
            <a:extLst>
              <a:ext uri="{FF2B5EF4-FFF2-40B4-BE49-F238E27FC236}">
                <a16:creationId xmlns:a16="http://schemas.microsoft.com/office/drawing/2014/main" id="{909EEA99-3862-449E-B307-93A80455CD3C}"/>
              </a:ext>
            </a:extLst>
          </p:cNvPr>
          <p:cNvSpPr txBox="1">
            <a:spLocks noChangeArrowheads="1"/>
          </p:cNvSpPr>
          <p:nvPr/>
        </p:nvSpPr>
        <p:spPr bwMode="auto">
          <a:xfrm>
            <a:off x="3790764" y="2080519"/>
            <a:ext cx="4643021" cy="1038037"/>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Nurturing Nurses</a:t>
            </a:r>
            <a:r>
              <a:rPr kumimoji="0" lang="en-US" altLang="en-US" sz="18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Year 1 Term 4</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AutoShape 2" descr="https://encrypted-tbn1.gstatic.com/shopping?q=tbn:ANd9GcSeCpR4wyoZn15JyeQkIt0J27Oabd7pc0nC6L9qy2GpdLXKKfFSQZIjiCsK6zM5g910Omva7d5THnrv8s3Zs_UyBvCusInM&amp;usqp=CAE">
            <a:extLst>
              <a:ext uri="{FF2B5EF4-FFF2-40B4-BE49-F238E27FC236}">
                <a16:creationId xmlns:a16="http://schemas.microsoft.com/office/drawing/2014/main" id="{1231692D-BDE3-47AF-B5DC-15321FD85455}"/>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sp>
        <p:nvSpPr>
          <p:cNvPr id="5" name="Text Box 4">
            <a:extLst>
              <a:ext uri="{FF2B5EF4-FFF2-40B4-BE49-F238E27FC236}">
                <a16:creationId xmlns:a16="http://schemas.microsoft.com/office/drawing/2014/main" id="{21973E6D-CC33-48A2-AD42-0A68B089B3C6}"/>
              </a:ext>
            </a:extLst>
          </p:cNvPr>
          <p:cNvSpPr txBox="1">
            <a:spLocks noChangeArrowheads="1"/>
          </p:cNvSpPr>
          <p:nvPr/>
        </p:nvSpPr>
        <p:spPr bwMode="auto">
          <a:xfrm>
            <a:off x="3680950" y="162503"/>
            <a:ext cx="4899777" cy="1830149"/>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English</a:t>
            </a: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English we will continue to include adjectives in our writing an we will be using our phonetic knowledge to help with our spelling. We will begin to add ‘and’ to our writing to extend our sentences and join two ideas. We will be introduced to suffixes –</a:t>
            </a: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ed and –</a:t>
            </a:r>
            <a:r>
              <a:rPr lang="en-GB" altLang="en-US" sz="1200" dirty="0" err="1">
                <a:solidFill>
                  <a:srgbClr val="000000"/>
                </a:solidFill>
                <a:latin typeface="Calibri" panose="020F0502020204030204" pitchFamily="34" charset="0"/>
                <a:ea typeface="Times New Roman" panose="02020603050405020304" pitchFamily="18" charset="0"/>
                <a:cs typeface="Calibri" panose="020F0502020204030204" pitchFamily="34" charset="0"/>
              </a:rPr>
              <a:t>ing</a:t>
            </a: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This ter</a:t>
            </a:r>
            <a:r>
              <a:rPr lang="en-GB" altLang="en-US" sz="1200" dirty="0">
                <a:solidFill>
                  <a:srgbClr val="000000"/>
                </a:solidFill>
                <a:latin typeface="Calibri" panose="020F0502020204030204" pitchFamily="34" charset="0"/>
                <a:cs typeface="Calibri" panose="020F0502020204030204" pitchFamily="34" charset="0"/>
              </a:rPr>
              <a:t>m we will:</a:t>
            </a: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GB"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Look at the features of informal letters and create our own</a:t>
            </a: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lang="en-GB" altLang="en-US" sz="1200" dirty="0">
                <a:solidFill>
                  <a:srgbClr val="000000"/>
                </a:solidFill>
                <a:latin typeface="Calibri" panose="020F0502020204030204" pitchFamily="34" charset="0"/>
                <a:cs typeface="Calibri" panose="020F0502020204030204" pitchFamily="34" charset="0"/>
              </a:rPr>
              <a:t>Write facts about Florence Nightingale and Mary Seacole</a:t>
            </a: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GB"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Wr</a:t>
            </a:r>
            <a:r>
              <a:rPr lang="en-GB" altLang="en-US" sz="1200" dirty="0">
                <a:solidFill>
                  <a:srgbClr val="000000"/>
                </a:solidFill>
                <a:latin typeface="Calibri" panose="020F0502020204030204" pitchFamily="34" charset="0"/>
                <a:cs typeface="Calibri" panose="020F0502020204030204" pitchFamily="34" charset="0"/>
              </a:rPr>
              <a:t>ite a recount about our school trip to Kent Life</a:t>
            </a: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endParaRPr kumimoji="0" lang="en-GB"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endParaRPr>
          </a:p>
        </p:txBody>
      </p:sp>
      <p:sp>
        <p:nvSpPr>
          <p:cNvPr id="7" name="Text Box 5">
            <a:extLst>
              <a:ext uri="{FF2B5EF4-FFF2-40B4-BE49-F238E27FC236}">
                <a16:creationId xmlns:a16="http://schemas.microsoft.com/office/drawing/2014/main" id="{3D6DC003-ED3E-4B8B-A86C-ADBE13E066EC}"/>
              </a:ext>
            </a:extLst>
          </p:cNvPr>
          <p:cNvSpPr txBox="1">
            <a:spLocks noChangeArrowheads="1"/>
          </p:cNvSpPr>
          <p:nvPr/>
        </p:nvSpPr>
        <p:spPr bwMode="auto">
          <a:xfrm>
            <a:off x="452439" y="128281"/>
            <a:ext cx="3080873" cy="2091044"/>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Maths</a:t>
            </a: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maths we will be focusing on numbers to 50, measuring length and height and measuring weight and volume.</a:t>
            </a: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We will:</a:t>
            </a:r>
            <a:endParaRPr kumimoji="0" lang="en-GB" altLang="en-US" sz="800" b="0" i="0" u="none" strike="noStrike" cap="none" normalizeH="0" baseline="0" dirty="0">
              <a:ln>
                <a:noFill/>
              </a:ln>
              <a:solidFill>
                <a:schemeClr val="tx1"/>
              </a:solidFill>
              <a:effectLst/>
            </a:endParaRP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lang="en-GB" altLang="en-US" sz="1100" dirty="0">
                <a:solidFill>
                  <a:srgbClr val="000000"/>
                </a:solidFill>
                <a:latin typeface="Calibri" panose="020F0502020204030204" pitchFamily="34" charset="0"/>
                <a:cs typeface="Calibri" panose="020F0502020204030204" pitchFamily="34" charset="0"/>
              </a:rPr>
              <a:t> Make representations of numbers to 50</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GB"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Partition into tens and ones</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lang="en-GB" altLang="en-US" sz="1100" dirty="0">
                <a:solidFill>
                  <a:srgbClr val="000000"/>
                </a:solidFill>
                <a:latin typeface="Calibri" panose="020F0502020204030204" pitchFamily="34" charset="0"/>
                <a:cs typeface="Calibri" panose="020F0502020204030204" pitchFamily="34" charset="0"/>
              </a:rPr>
              <a:t> Compare lengths and heights</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GB"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Measure lengths using </a:t>
            </a:r>
            <a:r>
              <a:rPr kumimoji="0" lang="en-GB"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cms</a:t>
            </a:r>
            <a:endParaRPr kumimoji="0" lang="en-GB"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endParaRP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lang="en-GB" altLang="en-US" sz="1100" dirty="0">
                <a:solidFill>
                  <a:srgbClr val="000000"/>
                </a:solidFill>
                <a:latin typeface="Calibri" panose="020F0502020204030204" pitchFamily="34" charset="0"/>
                <a:cs typeface="Calibri" panose="020F0502020204030204" pitchFamily="34" charset="0"/>
              </a:rPr>
              <a:t> Compare objects by weight</a:t>
            </a:r>
            <a:endParaRPr lang="en-GB" altLang="en-US" dirty="0">
              <a:cs typeface="Calibri" panose="020F0502020204030204" pitchFamily="34" charset="0"/>
            </a:endParaRP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lang="en-GB" altLang="en-US" sz="1100" dirty="0">
                <a:solidFill>
                  <a:srgbClr val="000000"/>
                </a:solidFill>
                <a:latin typeface="Calibri" panose="020F0502020204030204" pitchFamily="34" charset="0"/>
                <a:cs typeface="Calibri" panose="020F0502020204030204" pitchFamily="34" charset="0"/>
              </a:rPr>
              <a:t> Determine which containers have the most or least  volume of liquid.</a:t>
            </a:r>
          </a:p>
        </p:txBody>
      </p:sp>
      <p:sp>
        <p:nvSpPr>
          <p:cNvPr id="8" name="Text Box 6">
            <a:extLst>
              <a:ext uri="{FF2B5EF4-FFF2-40B4-BE49-F238E27FC236}">
                <a16:creationId xmlns:a16="http://schemas.microsoft.com/office/drawing/2014/main" id="{3611AC1E-C885-4511-AC76-E31ED1E87432}"/>
              </a:ext>
            </a:extLst>
          </p:cNvPr>
          <p:cNvSpPr txBox="1">
            <a:spLocks noChangeArrowheads="1"/>
          </p:cNvSpPr>
          <p:nvPr/>
        </p:nvSpPr>
        <p:spPr bwMode="auto">
          <a:xfrm>
            <a:off x="442121" y="2286372"/>
            <a:ext cx="3080872" cy="1039534"/>
          </a:xfrm>
          <a:prstGeom prst="rect">
            <a:avLst/>
          </a:prstGeom>
          <a:noFill/>
          <a:ln w="38100">
            <a:solidFill>
              <a:srgbClr val="FF0000"/>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R.E.</a:t>
            </a: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Arial" panose="020B0604020202020204" pitchFamily="34" charset="0"/>
              </a:rPr>
              <a:t>During RE we will be continuing to explore Christianity. We will explore items linked to Christians and discuss what Christians believe about God. We will also listen to the Easter story.</a:t>
            </a:r>
          </a:p>
        </p:txBody>
      </p:sp>
      <p:sp>
        <p:nvSpPr>
          <p:cNvPr id="9" name="Text Box 7">
            <a:extLst>
              <a:ext uri="{FF2B5EF4-FFF2-40B4-BE49-F238E27FC236}">
                <a16:creationId xmlns:a16="http://schemas.microsoft.com/office/drawing/2014/main" id="{E33948C2-32A1-4960-99FD-92BD2EA8A689}"/>
              </a:ext>
            </a:extLst>
          </p:cNvPr>
          <p:cNvSpPr txBox="1">
            <a:spLocks noChangeArrowheads="1"/>
          </p:cNvSpPr>
          <p:nvPr/>
        </p:nvSpPr>
        <p:spPr bwMode="auto">
          <a:xfrm>
            <a:off x="442121" y="3390130"/>
            <a:ext cx="3070553" cy="776287"/>
          </a:xfrm>
          <a:prstGeom prst="rect">
            <a:avLst/>
          </a:prstGeom>
          <a:noFill/>
          <a:ln w="38100">
            <a:solidFill>
              <a:srgbClr val="D59739"/>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Spanish</a:t>
            </a: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Spanish we will be learning vocabulary based on </a:t>
            </a: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food and Easter in Spanish speaking countries.</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1" name="Text Box 11">
            <a:extLst>
              <a:ext uri="{FF2B5EF4-FFF2-40B4-BE49-F238E27FC236}">
                <a16:creationId xmlns:a16="http://schemas.microsoft.com/office/drawing/2014/main" id="{3F208232-DA8E-456B-BE51-7BD4B26051A0}"/>
              </a:ext>
            </a:extLst>
          </p:cNvPr>
          <p:cNvSpPr txBox="1">
            <a:spLocks noChangeArrowheads="1"/>
          </p:cNvSpPr>
          <p:nvPr/>
        </p:nvSpPr>
        <p:spPr bwMode="auto">
          <a:xfrm>
            <a:off x="433464" y="4249054"/>
            <a:ext cx="3070553" cy="776287"/>
          </a:xfrm>
          <a:prstGeom prst="rect">
            <a:avLst/>
          </a:prstGeom>
          <a:noFill/>
          <a:ln w="38100">
            <a:solidFill>
              <a:srgbClr val="C00000"/>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P.E. </a:t>
            </a:r>
            <a:endParaRPr lang="en-GB" altLang="en-US" sz="1200" b="1"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During our PE lessons we will be developing our bat and ball skills and looking at yoga movements. </a:t>
            </a:r>
            <a:endParaRPr kumimoji="0" lang="en-GB" altLang="en-US" sz="1200" b="0" i="0" u="none" strike="noStrike" cap="none" normalizeH="0" baseline="0" dirty="0">
              <a:ln>
                <a:noFill/>
              </a:ln>
              <a:solidFill>
                <a:schemeClr val="tx1"/>
              </a:solidFill>
              <a:effectLst/>
              <a:latin typeface="Arial" panose="020B0604020202020204" pitchFamily="34" charset="0"/>
            </a:endParaRPr>
          </a:p>
        </p:txBody>
      </p:sp>
      <p:sp>
        <p:nvSpPr>
          <p:cNvPr id="12" name="Text Box 3">
            <a:extLst>
              <a:ext uri="{FF2B5EF4-FFF2-40B4-BE49-F238E27FC236}">
                <a16:creationId xmlns:a16="http://schemas.microsoft.com/office/drawing/2014/main" id="{7B630CDB-9494-4037-A79D-95A96149F02A}"/>
              </a:ext>
            </a:extLst>
          </p:cNvPr>
          <p:cNvSpPr txBox="1">
            <a:spLocks noChangeArrowheads="1"/>
          </p:cNvSpPr>
          <p:nvPr/>
        </p:nvSpPr>
        <p:spPr bwMode="auto">
          <a:xfrm>
            <a:off x="8707903" y="6008918"/>
            <a:ext cx="2930866" cy="686580"/>
          </a:xfrm>
          <a:prstGeom prst="rect">
            <a:avLst/>
          </a:prstGeom>
          <a:noFill/>
          <a:ln w="38100">
            <a:solidFill>
              <a:srgbClr val="ED7D31"/>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Music</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During music we will explore beat and active listening to 20</a:t>
            </a:r>
            <a:r>
              <a:rPr kumimoji="0" lang="en-GB" altLang="en-US" sz="1200" b="0" i="0" u="none" strike="noStrike" cap="none" normalizeH="0" baseline="3000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a:t>
            </a: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century classical music. </a:t>
            </a:r>
            <a:endParaRPr kumimoji="0" lang="en-GB" altLang="en-US" sz="1200" b="0" i="0" u="none" strike="noStrike" cap="none" normalizeH="0" baseline="0" dirty="0">
              <a:ln>
                <a:noFill/>
              </a:ln>
              <a:solidFill>
                <a:schemeClr val="tx1"/>
              </a:solidFill>
              <a:effectLst/>
              <a:latin typeface="Arial" panose="020B0604020202020204" pitchFamily="34" charset="0"/>
            </a:endParaRPr>
          </a:p>
        </p:txBody>
      </p:sp>
      <p:sp>
        <p:nvSpPr>
          <p:cNvPr id="13" name="Text Box 4">
            <a:extLst>
              <a:ext uri="{FF2B5EF4-FFF2-40B4-BE49-F238E27FC236}">
                <a16:creationId xmlns:a16="http://schemas.microsoft.com/office/drawing/2014/main" id="{9626EAA9-1067-4F1D-9F17-6194447232EB}"/>
              </a:ext>
            </a:extLst>
          </p:cNvPr>
          <p:cNvSpPr txBox="1">
            <a:spLocks noChangeArrowheads="1"/>
          </p:cNvSpPr>
          <p:nvPr/>
        </p:nvSpPr>
        <p:spPr bwMode="auto">
          <a:xfrm>
            <a:off x="6175374" y="5522380"/>
            <a:ext cx="2405355" cy="1263902"/>
          </a:xfrm>
          <a:prstGeom prst="rect">
            <a:avLst/>
          </a:prstGeom>
          <a:noFill/>
          <a:ln w="38100">
            <a:solidFill>
              <a:srgbClr val="00B0F0"/>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Computing</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our computing lessons we will </a:t>
            </a: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be introduced to the concept of data and information. We will be labelling and grouping information and images.</a:t>
            </a:r>
            <a:endParaRPr kumimoji="0" lang="en-GB" altLang="en-US" sz="1200" b="0" i="0" u="none" strike="noStrike" cap="none" normalizeH="0" baseline="0" dirty="0">
              <a:ln>
                <a:noFill/>
              </a:ln>
              <a:solidFill>
                <a:schemeClr val="tx1"/>
              </a:solidFill>
              <a:effectLst/>
              <a:latin typeface="Arial" panose="020B0604020202020204" pitchFamily="34" charset="0"/>
            </a:endParaRPr>
          </a:p>
        </p:txBody>
      </p:sp>
      <p:sp>
        <p:nvSpPr>
          <p:cNvPr id="14" name="Text Box 17">
            <a:extLst>
              <a:ext uri="{FF2B5EF4-FFF2-40B4-BE49-F238E27FC236}">
                <a16:creationId xmlns:a16="http://schemas.microsoft.com/office/drawing/2014/main" id="{F4FFA2D2-F26F-4901-8CB8-E5B020913031}"/>
              </a:ext>
            </a:extLst>
          </p:cNvPr>
          <p:cNvSpPr txBox="1">
            <a:spLocks noChangeArrowheads="1"/>
          </p:cNvSpPr>
          <p:nvPr/>
        </p:nvSpPr>
        <p:spPr bwMode="auto">
          <a:xfrm>
            <a:off x="3656071" y="3240449"/>
            <a:ext cx="4899777" cy="2192338"/>
          </a:xfrm>
          <a:prstGeom prst="rect">
            <a:avLst/>
          </a:prstGeom>
          <a:noFill/>
          <a:ln w="38100">
            <a:solidFill>
              <a:srgbClr val="000000"/>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Subject Specific Vocabulary</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5" name="Text Box 6">
            <a:extLst>
              <a:ext uri="{FF2B5EF4-FFF2-40B4-BE49-F238E27FC236}">
                <a16:creationId xmlns:a16="http://schemas.microsoft.com/office/drawing/2014/main" id="{9AF60F76-1683-4E90-99F6-C93CDF14AC19}"/>
              </a:ext>
            </a:extLst>
          </p:cNvPr>
          <p:cNvSpPr txBox="1">
            <a:spLocks noChangeArrowheads="1"/>
          </p:cNvSpPr>
          <p:nvPr/>
        </p:nvSpPr>
        <p:spPr bwMode="auto">
          <a:xfrm>
            <a:off x="8707903" y="4413935"/>
            <a:ext cx="2951504" cy="1511300"/>
          </a:xfrm>
          <a:prstGeom prst="rect">
            <a:avLst/>
          </a:prstGeom>
          <a:noFill/>
          <a:ln w="38100">
            <a:solidFill>
              <a:srgbClr val="824D8D"/>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Science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our science lessons we will be exploring seasonal changes. We will explore the seasons, the associated weather and hoe the day length varies. We will discuss the appropriate clothing to wear.</a:t>
            </a:r>
            <a:endParaRPr kumimoji="0" lang="en-GB" altLang="en-US" sz="1200" b="0" i="0" u="none" strike="noStrike" cap="none" normalizeH="0" baseline="0" dirty="0">
              <a:ln>
                <a:noFill/>
              </a:ln>
              <a:solidFill>
                <a:schemeClr val="tx1"/>
              </a:solidFill>
              <a:effectLst/>
              <a:latin typeface="Arial" panose="020B0604020202020204" pitchFamily="34" charset="0"/>
            </a:endParaRPr>
          </a:p>
        </p:txBody>
      </p:sp>
      <p:sp>
        <p:nvSpPr>
          <p:cNvPr id="16" name="Text Box 17">
            <a:extLst>
              <a:ext uri="{FF2B5EF4-FFF2-40B4-BE49-F238E27FC236}">
                <a16:creationId xmlns:a16="http://schemas.microsoft.com/office/drawing/2014/main" id="{07482BA9-D9EA-4DEE-AFA2-4C4D96E75FEC}"/>
              </a:ext>
            </a:extLst>
          </p:cNvPr>
          <p:cNvSpPr txBox="1">
            <a:spLocks noChangeArrowheads="1"/>
          </p:cNvSpPr>
          <p:nvPr/>
        </p:nvSpPr>
        <p:spPr bwMode="auto">
          <a:xfrm>
            <a:off x="442121" y="5092387"/>
            <a:ext cx="3070552" cy="776288"/>
          </a:xfrm>
          <a:prstGeom prst="rect">
            <a:avLst/>
          </a:prstGeom>
          <a:noFill/>
          <a:ln w="38100">
            <a:solidFill>
              <a:srgbClr val="4472C4"/>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Art/DT</a:t>
            </a: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Art we will be enhancing our drawing skills to create portraits of Florence Nightingale. Our artist of the term is Gwen John.</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7" name="Text Box 5">
            <a:extLst>
              <a:ext uri="{FF2B5EF4-FFF2-40B4-BE49-F238E27FC236}">
                <a16:creationId xmlns:a16="http://schemas.microsoft.com/office/drawing/2014/main" id="{34F4901E-9B77-4BE9-B800-0579C81CE0AE}"/>
              </a:ext>
            </a:extLst>
          </p:cNvPr>
          <p:cNvSpPr txBox="1">
            <a:spLocks noChangeArrowheads="1"/>
          </p:cNvSpPr>
          <p:nvPr/>
        </p:nvSpPr>
        <p:spPr bwMode="auto">
          <a:xfrm>
            <a:off x="3631191" y="5522380"/>
            <a:ext cx="2464809" cy="1263902"/>
          </a:xfrm>
          <a:prstGeom prst="rect">
            <a:avLst/>
          </a:prstGeom>
          <a:noFill/>
          <a:ln w="38100">
            <a:solidFill>
              <a:srgbClr val="000000"/>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Magic Moments (Enrichment)</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During this term we will have </a:t>
            </a: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a</a:t>
            </a: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school trip to Kent Life’s Victorian Day (14</a:t>
            </a:r>
            <a:r>
              <a:rPr kumimoji="0" lang="en-GB" altLang="en-US" sz="1200" b="0" i="0" u="none" strike="noStrike" cap="none" normalizeH="0" baseline="3000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a:t>
            </a: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March).</a:t>
            </a:r>
            <a:r>
              <a:rPr kumimoji="0" lang="en-GB" altLang="en-US" sz="12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Calibri" panose="020F0502020204030204" pitchFamily="34" charset="0"/>
              </a:rPr>
              <a:t> </a:t>
            </a:r>
            <a:r>
              <a:rPr lang="en-GB" altLang="en-US" sz="1200" dirty="0">
                <a:solidFill>
                  <a:srgbClr val="000000"/>
                </a:solidFill>
                <a:latin typeface="Arial" panose="020B0604020202020204" pitchFamily="34" charset="0"/>
                <a:ea typeface="Times New Roman" panose="02020603050405020304" pitchFamily="18" charset="0"/>
                <a:cs typeface="Calibri" panose="020F0502020204030204" pitchFamily="34" charset="0"/>
              </a:rPr>
              <a:t>Nurses will be visiting our classroom so we can compare medical care today to the past.</a:t>
            </a:r>
            <a:endParaRPr kumimoji="0" lang="en-GB" altLang="en-US" sz="800" b="0" i="0" u="none" strike="noStrike" cap="none" normalizeH="0" baseline="0" dirty="0">
              <a:ln>
                <a:noFill/>
              </a:ln>
              <a:solidFill>
                <a:schemeClr val="tx1"/>
              </a:solidFill>
              <a:effectLst/>
            </a:endParaRPr>
          </a:p>
        </p:txBody>
      </p:sp>
      <p:sp>
        <p:nvSpPr>
          <p:cNvPr id="18" name="Text Box 12">
            <a:extLst>
              <a:ext uri="{FF2B5EF4-FFF2-40B4-BE49-F238E27FC236}">
                <a16:creationId xmlns:a16="http://schemas.microsoft.com/office/drawing/2014/main" id="{B5827903-F049-44CA-8D5F-27FE79C2DC91}"/>
              </a:ext>
            </a:extLst>
          </p:cNvPr>
          <p:cNvSpPr txBox="1">
            <a:spLocks noChangeArrowheads="1"/>
          </p:cNvSpPr>
          <p:nvPr/>
        </p:nvSpPr>
        <p:spPr bwMode="auto">
          <a:xfrm>
            <a:off x="433464" y="5913584"/>
            <a:ext cx="3070553" cy="776287"/>
          </a:xfrm>
          <a:prstGeom prst="rect">
            <a:avLst/>
          </a:prstGeom>
          <a:noFill/>
          <a:ln w="38100">
            <a:solidFill>
              <a:srgbClr val="70AD47"/>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PSHE</a:t>
            </a: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PSHE we will be focusing on understanding difficult feelings and how we can problem solve.</a:t>
            </a:r>
            <a:endParaRPr kumimoji="0" lang="en-GB" altLang="en-US" sz="800" b="0" i="0" u="none" strike="noStrike" cap="none" normalizeH="0" baseline="0" dirty="0">
              <a:ln>
                <a:noFill/>
              </a:ln>
              <a:solidFill>
                <a:schemeClr val="tx1"/>
              </a:solidFill>
              <a:effectLst/>
            </a:endParaRPr>
          </a:p>
        </p:txBody>
      </p:sp>
      <p:sp>
        <p:nvSpPr>
          <p:cNvPr id="19" name="Text Box 14">
            <a:extLst>
              <a:ext uri="{FF2B5EF4-FFF2-40B4-BE49-F238E27FC236}">
                <a16:creationId xmlns:a16="http://schemas.microsoft.com/office/drawing/2014/main" id="{6184939D-D552-459D-81E3-DB5ACFEBBE18}"/>
              </a:ext>
            </a:extLst>
          </p:cNvPr>
          <p:cNvSpPr txBox="1">
            <a:spLocks noChangeArrowheads="1"/>
          </p:cNvSpPr>
          <p:nvPr/>
        </p:nvSpPr>
        <p:spPr bwMode="auto">
          <a:xfrm>
            <a:off x="8691232" y="2553144"/>
            <a:ext cx="2962619" cy="1790256"/>
          </a:xfrm>
          <a:prstGeom prst="rect">
            <a:avLst/>
          </a:prstGeom>
          <a:noFill/>
          <a:ln w="38100">
            <a:solidFill>
              <a:srgbClr val="70AD47"/>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Topic</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During topic we will be learning facts about Florence Nightingale and learning about the significant improvements she made to healthcare. </a:t>
            </a:r>
          </a:p>
          <a:p>
            <a:pPr marL="0" marR="0" lvl="0" indent="0" algn="just" defTabSz="914400" rtl="0" eaLnBrk="0" fontAlgn="base" latinLnBrk="0" hangingPunct="0">
              <a:lnSpc>
                <a:spcPct val="100000"/>
              </a:lnSpc>
              <a:spcBef>
                <a:spcPct val="0"/>
              </a:spcBef>
              <a:spcAft>
                <a:spcPct val="0"/>
              </a:spcAft>
              <a:buClrTx/>
              <a:buSzTx/>
              <a:buFontTx/>
              <a:buNone/>
              <a:tabLst/>
            </a:pPr>
            <a:r>
              <a:rPr lang="en-GB" altLang="en-US" sz="1200" dirty="0">
                <a:solidFill>
                  <a:srgbClr val="000000"/>
                </a:solidFill>
                <a:latin typeface="Calibri" panose="020F0502020204030204" pitchFamily="34" charset="0"/>
                <a:cs typeface="Calibri" panose="020F0502020204030204" pitchFamily="34" charset="0"/>
              </a:rPr>
              <a:t>We will explore the differences and similarities  to hospitals and nursing over time. We will also make comparisons between Florence Nightingale and Mary Seacole’s lives.</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0" name="Rectangle 18">
            <a:extLst>
              <a:ext uri="{FF2B5EF4-FFF2-40B4-BE49-F238E27FC236}">
                <a16:creationId xmlns:a16="http://schemas.microsoft.com/office/drawing/2014/main" id="{46829BB6-4D11-4E58-9447-606A3533F96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1" name="Rectangle 19">
            <a:extLst>
              <a:ext uri="{FF2B5EF4-FFF2-40B4-BE49-F238E27FC236}">
                <a16:creationId xmlns:a16="http://schemas.microsoft.com/office/drawing/2014/main" id="{DDF8DA63-39DA-468A-9890-151663BF7DC3}"/>
              </a:ext>
            </a:extLst>
          </p:cNvPr>
          <p:cNvSpPr>
            <a:spLocks noChangeArrowheads="1"/>
          </p:cNvSpPr>
          <p:nvPr/>
        </p:nvSpPr>
        <p:spPr bwMode="auto">
          <a:xfrm>
            <a:off x="0" y="21717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26" name="Group 25">
            <a:extLst>
              <a:ext uri="{FF2B5EF4-FFF2-40B4-BE49-F238E27FC236}">
                <a16:creationId xmlns:a16="http://schemas.microsoft.com/office/drawing/2014/main" id="{1CD24254-CE91-4045-BB7E-AA9E93B6A743}"/>
              </a:ext>
            </a:extLst>
          </p:cNvPr>
          <p:cNvGrpSpPr/>
          <p:nvPr/>
        </p:nvGrpSpPr>
        <p:grpSpPr>
          <a:xfrm>
            <a:off x="4327453" y="3465677"/>
            <a:ext cx="3435493" cy="1896516"/>
            <a:chOff x="3714405" y="3466107"/>
            <a:chExt cx="3698450" cy="1887129"/>
          </a:xfrm>
        </p:grpSpPr>
        <p:pic>
          <p:nvPicPr>
            <p:cNvPr id="23" name="Picture 22">
              <a:extLst>
                <a:ext uri="{FF2B5EF4-FFF2-40B4-BE49-F238E27FC236}">
                  <a16:creationId xmlns:a16="http://schemas.microsoft.com/office/drawing/2014/main" id="{C30514F7-6F4C-4065-AE4D-4087517D7B98}"/>
                </a:ext>
              </a:extLst>
            </p:cNvPr>
            <p:cNvPicPr>
              <a:picLocks noChangeAspect="1"/>
            </p:cNvPicPr>
            <p:nvPr/>
          </p:nvPicPr>
          <p:blipFill>
            <a:blip r:embed="rId4"/>
            <a:stretch>
              <a:fillRect/>
            </a:stretch>
          </p:blipFill>
          <p:spPr>
            <a:xfrm>
              <a:off x="3714405" y="3466107"/>
              <a:ext cx="3698450" cy="1009156"/>
            </a:xfrm>
            <a:prstGeom prst="rect">
              <a:avLst/>
            </a:prstGeom>
          </p:spPr>
        </p:pic>
        <p:pic>
          <p:nvPicPr>
            <p:cNvPr id="24" name="Picture 23">
              <a:extLst>
                <a:ext uri="{FF2B5EF4-FFF2-40B4-BE49-F238E27FC236}">
                  <a16:creationId xmlns:a16="http://schemas.microsoft.com/office/drawing/2014/main" id="{15B830E9-EFCC-44DF-95BD-9F8E0D68DDEE}"/>
                </a:ext>
              </a:extLst>
            </p:cNvPr>
            <p:cNvPicPr>
              <a:picLocks noChangeAspect="1"/>
            </p:cNvPicPr>
            <p:nvPr/>
          </p:nvPicPr>
          <p:blipFill>
            <a:blip r:embed="rId5"/>
            <a:stretch>
              <a:fillRect/>
            </a:stretch>
          </p:blipFill>
          <p:spPr>
            <a:xfrm>
              <a:off x="3722993" y="4475264"/>
              <a:ext cx="3689862" cy="877972"/>
            </a:xfrm>
            <a:prstGeom prst="rect">
              <a:avLst/>
            </a:prstGeom>
          </p:spPr>
        </p:pic>
      </p:grpSp>
      <p:pic>
        <p:nvPicPr>
          <p:cNvPr id="2070" name="Picture 22" descr="Florence Nightingale – Biography, Facts &amp; Nursing - HISTORY">
            <a:extLst>
              <a:ext uri="{FF2B5EF4-FFF2-40B4-BE49-F238E27FC236}">
                <a16:creationId xmlns:a16="http://schemas.microsoft.com/office/drawing/2014/main" id="{4027F787-79A4-4412-8453-65CB7FE13D4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02688" y="2219516"/>
            <a:ext cx="1109127" cy="830774"/>
          </a:xfrm>
          <a:prstGeom prst="rect">
            <a:avLst/>
          </a:prstGeom>
          <a:noFill/>
          <a:extLst>
            <a:ext uri="{909E8E84-426E-40DD-AFC4-6F175D3DCCD1}">
              <a14:hiddenFill xmlns:a14="http://schemas.microsoft.com/office/drawing/2010/main">
                <a:solidFill>
                  <a:srgbClr val="FFFFFF"/>
                </a:solidFill>
              </a14:hiddenFill>
            </a:ext>
          </a:extLst>
        </p:spPr>
      </p:pic>
      <p:pic>
        <p:nvPicPr>
          <p:cNvPr id="2074" name="Picture 26" descr="Vlad and the Florence Nightingale Adventure (A Flea in History) :  Cunningham, Kate, Cunningham, Sam: Amazon.co.uk: Books">
            <a:extLst>
              <a:ext uri="{FF2B5EF4-FFF2-40B4-BE49-F238E27FC236}">
                <a16:creationId xmlns:a16="http://schemas.microsoft.com/office/drawing/2014/main" id="{9EE7F561-1F31-4DF0-AC6D-01931FC213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29533">
            <a:off x="8869022" y="372267"/>
            <a:ext cx="924669" cy="1196907"/>
          </a:xfrm>
          <a:prstGeom prst="rect">
            <a:avLst/>
          </a:prstGeom>
          <a:noFill/>
          <a:extLst>
            <a:ext uri="{909E8E84-426E-40DD-AFC4-6F175D3DCCD1}">
              <a14:hiddenFill xmlns:a14="http://schemas.microsoft.com/office/drawing/2010/main">
                <a:solidFill>
                  <a:srgbClr val="FFFFFF"/>
                </a:solidFill>
              </a14:hiddenFill>
            </a:ext>
          </a:extLst>
        </p:spPr>
      </p:pic>
      <p:pic>
        <p:nvPicPr>
          <p:cNvPr id="2078" name="Picture 30" descr="Beginning History: The Life Of Florence Nightingale by Liz Gogerly |  Hachette UK">
            <a:extLst>
              <a:ext uri="{FF2B5EF4-FFF2-40B4-BE49-F238E27FC236}">
                <a16:creationId xmlns:a16="http://schemas.microsoft.com/office/drawing/2014/main" id="{470BA6D1-E4B7-4B0C-9C36-739BCD39C5B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6293" y="1200667"/>
            <a:ext cx="942975" cy="12096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lorence Nightingale (Ways Into History): Amazon.co.uk: Hewitt, Sally:  9781445109633: Books">
            <a:extLst>
              <a:ext uri="{FF2B5EF4-FFF2-40B4-BE49-F238E27FC236}">
                <a16:creationId xmlns:a16="http://schemas.microsoft.com/office/drawing/2014/main" id="{8BBDC005-6413-4FAD-9E41-B1EFF88C423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631072" y="1201442"/>
            <a:ext cx="942975" cy="119885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Mary Seacole - Wikipedia">
            <a:extLst>
              <a:ext uri="{FF2B5EF4-FFF2-40B4-BE49-F238E27FC236}">
                <a16:creationId xmlns:a16="http://schemas.microsoft.com/office/drawing/2014/main" id="{4F1B8B2B-A114-4CA9-A88C-7C4B0D38068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35553" y="2117217"/>
            <a:ext cx="863589" cy="964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701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464</Words>
  <Application>Microsoft Office PowerPoint</Application>
  <PresentationFormat>Widescreen</PresentationFormat>
  <Paragraphs>46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Carly Clark</dc:creator>
  <cp:lastModifiedBy>carly.clark</cp:lastModifiedBy>
  <cp:revision>13</cp:revision>
  <dcterms:created xsi:type="dcterms:W3CDTF">2023-02-06T14:05:31Z</dcterms:created>
  <dcterms:modified xsi:type="dcterms:W3CDTF">2025-02-10T13:58:17Z</dcterms:modified>
</cp:coreProperties>
</file>