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50EE4-185B-417D-BAD2-93B69A7BB59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2A6B184-D3A8-423D-B73B-1C2BD191FD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586D517-3E67-4A99-8978-83F4F966BAB0}"/>
              </a:ext>
            </a:extLst>
          </p:cNvPr>
          <p:cNvSpPr>
            <a:spLocks noGrp="1"/>
          </p:cNvSpPr>
          <p:nvPr>
            <p:ph type="dt" sz="half" idx="10"/>
          </p:nvPr>
        </p:nvSpPr>
        <p:spPr/>
        <p:txBody>
          <a:bodyPr/>
          <a:lstStyle/>
          <a:p>
            <a:fld id="{FBCE12DD-55FF-4AD7-831F-C5BC4B1D3B9F}" type="datetimeFigureOut">
              <a:rPr lang="en-GB" smtClean="0"/>
              <a:t>28/08/2025</a:t>
            </a:fld>
            <a:endParaRPr lang="en-GB"/>
          </a:p>
        </p:txBody>
      </p:sp>
      <p:sp>
        <p:nvSpPr>
          <p:cNvPr id="5" name="Footer Placeholder 4">
            <a:extLst>
              <a:ext uri="{FF2B5EF4-FFF2-40B4-BE49-F238E27FC236}">
                <a16:creationId xmlns:a16="http://schemas.microsoft.com/office/drawing/2014/main" id="{AFA9D0C5-D18D-4B84-97E0-E43F2213EF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59CAED-59F1-41A9-BF16-942282E30EAC}"/>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1933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12C43-17C4-4B16-9800-BD70F58177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005D790-389F-4957-A877-0CC7E18DC28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F29A45-CC54-4EA3-8079-D16901DABEC0}"/>
              </a:ext>
            </a:extLst>
          </p:cNvPr>
          <p:cNvSpPr>
            <a:spLocks noGrp="1"/>
          </p:cNvSpPr>
          <p:nvPr>
            <p:ph type="dt" sz="half" idx="10"/>
          </p:nvPr>
        </p:nvSpPr>
        <p:spPr/>
        <p:txBody>
          <a:bodyPr/>
          <a:lstStyle/>
          <a:p>
            <a:fld id="{FBCE12DD-55FF-4AD7-831F-C5BC4B1D3B9F}" type="datetimeFigureOut">
              <a:rPr lang="en-GB" smtClean="0"/>
              <a:t>28/08/2025</a:t>
            </a:fld>
            <a:endParaRPr lang="en-GB"/>
          </a:p>
        </p:txBody>
      </p:sp>
      <p:sp>
        <p:nvSpPr>
          <p:cNvPr id="5" name="Footer Placeholder 4">
            <a:extLst>
              <a:ext uri="{FF2B5EF4-FFF2-40B4-BE49-F238E27FC236}">
                <a16:creationId xmlns:a16="http://schemas.microsoft.com/office/drawing/2014/main" id="{D16B2749-98F6-41F5-86DD-92977CDEBC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2CBE7E-FBA2-40DD-ABF2-662994AB9EC0}"/>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3471888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FC89A-4047-4847-ADB7-42A21684A5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1830F09-17D2-4BA3-9570-E721DF584DA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62B66C9-2EF3-41CF-B608-BFAA1BF728D7}"/>
              </a:ext>
            </a:extLst>
          </p:cNvPr>
          <p:cNvSpPr>
            <a:spLocks noGrp="1"/>
          </p:cNvSpPr>
          <p:nvPr>
            <p:ph type="dt" sz="half" idx="10"/>
          </p:nvPr>
        </p:nvSpPr>
        <p:spPr/>
        <p:txBody>
          <a:bodyPr/>
          <a:lstStyle/>
          <a:p>
            <a:fld id="{FBCE12DD-55FF-4AD7-831F-C5BC4B1D3B9F}" type="datetimeFigureOut">
              <a:rPr lang="en-GB" smtClean="0"/>
              <a:t>28/08/2025</a:t>
            </a:fld>
            <a:endParaRPr lang="en-GB"/>
          </a:p>
        </p:txBody>
      </p:sp>
      <p:sp>
        <p:nvSpPr>
          <p:cNvPr id="5" name="Footer Placeholder 4">
            <a:extLst>
              <a:ext uri="{FF2B5EF4-FFF2-40B4-BE49-F238E27FC236}">
                <a16:creationId xmlns:a16="http://schemas.microsoft.com/office/drawing/2014/main" id="{55DA8FFC-4C5C-4833-B867-5F21F14DEF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27F0FD-14B5-47E1-8997-DFB3AC894A56}"/>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2114940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5D7FB-CBE3-41A5-873C-87C02AADEE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750033-2834-448E-8070-F0B20D6CED5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585BC1-AD39-41D9-BE96-AB38C1A0E9B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A5850C7-E769-4D36-8A66-EA992E828377}"/>
              </a:ext>
            </a:extLst>
          </p:cNvPr>
          <p:cNvSpPr>
            <a:spLocks noGrp="1"/>
          </p:cNvSpPr>
          <p:nvPr>
            <p:ph type="dt" sz="half" idx="10"/>
          </p:nvPr>
        </p:nvSpPr>
        <p:spPr/>
        <p:txBody>
          <a:bodyPr/>
          <a:lstStyle/>
          <a:p>
            <a:fld id="{FBCE12DD-55FF-4AD7-831F-C5BC4B1D3B9F}" type="datetimeFigureOut">
              <a:rPr lang="en-GB" smtClean="0"/>
              <a:t>28/08/2025</a:t>
            </a:fld>
            <a:endParaRPr lang="en-GB"/>
          </a:p>
        </p:txBody>
      </p:sp>
      <p:sp>
        <p:nvSpPr>
          <p:cNvPr id="6" name="Footer Placeholder 5">
            <a:extLst>
              <a:ext uri="{FF2B5EF4-FFF2-40B4-BE49-F238E27FC236}">
                <a16:creationId xmlns:a16="http://schemas.microsoft.com/office/drawing/2014/main" id="{53F47F03-5DBE-43BF-8CF9-E3C8488F6D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984275-04DA-4C5C-B512-F5BD8DFC5B41}"/>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2969586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C9035-8709-4549-9AD5-79D8C743D74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5D6EF3-2921-4886-BA12-658F956BDC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552BD3B-FA34-4A43-BBE1-67152C4224A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724B57-C6E2-4E5D-A6E2-6953A32E4A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2A7C9CA-2B24-40AF-8439-1389AC1C5EF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49EDAB3-54B3-453B-8DCB-96758CF2C860}"/>
              </a:ext>
            </a:extLst>
          </p:cNvPr>
          <p:cNvSpPr>
            <a:spLocks noGrp="1"/>
          </p:cNvSpPr>
          <p:nvPr>
            <p:ph type="dt" sz="half" idx="10"/>
          </p:nvPr>
        </p:nvSpPr>
        <p:spPr/>
        <p:txBody>
          <a:bodyPr/>
          <a:lstStyle/>
          <a:p>
            <a:fld id="{FBCE12DD-55FF-4AD7-831F-C5BC4B1D3B9F}" type="datetimeFigureOut">
              <a:rPr lang="en-GB" smtClean="0"/>
              <a:t>28/08/2025</a:t>
            </a:fld>
            <a:endParaRPr lang="en-GB"/>
          </a:p>
        </p:txBody>
      </p:sp>
      <p:sp>
        <p:nvSpPr>
          <p:cNvPr id="8" name="Footer Placeholder 7">
            <a:extLst>
              <a:ext uri="{FF2B5EF4-FFF2-40B4-BE49-F238E27FC236}">
                <a16:creationId xmlns:a16="http://schemas.microsoft.com/office/drawing/2014/main" id="{061BDA16-98CF-4023-952F-DC9DF5AC558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EE51DD9-D598-4DF5-A71B-358E651C3023}"/>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1616908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8BEC7-FBEC-4D69-B169-A9435ED411C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93F643C-B095-4158-9CC8-7D8EC7A16948}"/>
              </a:ext>
            </a:extLst>
          </p:cNvPr>
          <p:cNvSpPr>
            <a:spLocks noGrp="1"/>
          </p:cNvSpPr>
          <p:nvPr>
            <p:ph type="dt" sz="half" idx="10"/>
          </p:nvPr>
        </p:nvSpPr>
        <p:spPr/>
        <p:txBody>
          <a:bodyPr/>
          <a:lstStyle/>
          <a:p>
            <a:fld id="{FBCE12DD-55FF-4AD7-831F-C5BC4B1D3B9F}" type="datetimeFigureOut">
              <a:rPr lang="en-GB" smtClean="0"/>
              <a:t>28/08/2025</a:t>
            </a:fld>
            <a:endParaRPr lang="en-GB"/>
          </a:p>
        </p:txBody>
      </p:sp>
      <p:sp>
        <p:nvSpPr>
          <p:cNvPr id="4" name="Footer Placeholder 3">
            <a:extLst>
              <a:ext uri="{FF2B5EF4-FFF2-40B4-BE49-F238E27FC236}">
                <a16:creationId xmlns:a16="http://schemas.microsoft.com/office/drawing/2014/main" id="{FE452A43-DC0C-4B6E-ACA1-6638541961E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46782B0-154B-4F8E-8F69-0E7D626210B8}"/>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2016914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0B3BD4-8771-417F-89BE-A02D1D458B93}"/>
              </a:ext>
            </a:extLst>
          </p:cNvPr>
          <p:cNvSpPr>
            <a:spLocks noGrp="1"/>
          </p:cNvSpPr>
          <p:nvPr>
            <p:ph type="dt" sz="half" idx="10"/>
          </p:nvPr>
        </p:nvSpPr>
        <p:spPr/>
        <p:txBody>
          <a:bodyPr/>
          <a:lstStyle/>
          <a:p>
            <a:fld id="{FBCE12DD-55FF-4AD7-831F-C5BC4B1D3B9F}" type="datetimeFigureOut">
              <a:rPr lang="en-GB" smtClean="0"/>
              <a:t>28/08/2025</a:t>
            </a:fld>
            <a:endParaRPr lang="en-GB"/>
          </a:p>
        </p:txBody>
      </p:sp>
      <p:sp>
        <p:nvSpPr>
          <p:cNvPr id="3" name="Footer Placeholder 2">
            <a:extLst>
              <a:ext uri="{FF2B5EF4-FFF2-40B4-BE49-F238E27FC236}">
                <a16:creationId xmlns:a16="http://schemas.microsoft.com/office/drawing/2014/main" id="{4F6BA2FB-7E27-488E-996E-ED7BA47C8EF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61CB0D6-8CA1-41C5-AD92-849B9FC92132}"/>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601704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F944D-B0D2-4E4E-A1BA-586FB09D91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167989-DA0B-4E6D-8B41-AF9EC5B20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83F110-E7D6-4FC3-97B4-6FE8ECB4C6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3B4482-C6F7-4680-BEA4-A49A96BA3654}"/>
              </a:ext>
            </a:extLst>
          </p:cNvPr>
          <p:cNvSpPr>
            <a:spLocks noGrp="1"/>
          </p:cNvSpPr>
          <p:nvPr>
            <p:ph type="dt" sz="half" idx="10"/>
          </p:nvPr>
        </p:nvSpPr>
        <p:spPr/>
        <p:txBody>
          <a:bodyPr/>
          <a:lstStyle/>
          <a:p>
            <a:fld id="{FBCE12DD-55FF-4AD7-831F-C5BC4B1D3B9F}" type="datetimeFigureOut">
              <a:rPr lang="en-GB" smtClean="0"/>
              <a:t>28/08/2025</a:t>
            </a:fld>
            <a:endParaRPr lang="en-GB"/>
          </a:p>
        </p:txBody>
      </p:sp>
      <p:sp>
        <p:nvSpPr>
          <p:cNvPr id="6" name="Footer Placeholder 5">
            <a:extLst>
              <a:ext uri="{FF2B5EF4-FFF2-40B4-BE49-F238E27FC236}">
                <a16:creationId xmlns:a16="http://schemas.microsoft.com/office/drawing/2014/main" id="{76736549-47B4-4583-BCE6-CBBDF9FD8A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FF0645E-F820-4436-B521-D38A7F736E77}"/>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152877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208A0-ECE8-4E0D-B9E3-87C50A7A85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DAD38F9-CDD1-4C9E-9028-1BC0E84D76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696CA2B-E8B3-4935-957A-B578C79546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7100FCD-E3E4-427F-BCB2-7FF33FDEAED2}"/>
              </a:ext>
            </a:extLst>
          </p:cNvPr>
          <p:cNvSpPr>
            <a:spLocks noGrp="1"/>
          </p:cNvSpPr>
          <p:nvPr>
            <p:ph type="dt" sz="half" idx="10"/>
          </p:nvPr>
        </p:nvSpPr>
        <p:spPr/>
        <p:txBody>
          <a:bodyPr/>
          <a:lstStyle/>
          <a:p>
            <a:fld id="{FBCE12DD-55FF-4AD7-831F-C5BC4B1D3B9F}" type="datetimeFigureOut">
              <a:rPr lang="en-GB" smtClean="0"/>
              <a:t>28/08/2025</a:t>
            </a:fld>
            <a:endParaRPr lang="en-GB"/>
          </a:p>
        </p:txBody>
      </p:sp>
      <p:sp>
        <p:nvSpPr>
          <p:cNvPr id="6" name="Footer Placeholder 5">
            <a:extLst>
              <a:ext uri="{FF2B5EF4-FFF2-40B4-BE49-F238E27FC236}">
                <a16:creationId xmlns:a16="http://schemas.microsoft.com/office/drawing/2014/main" id="{FDEDAB1F-91C9-4A80-BC99-5797B398AA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84EFF0-85CC-45B6-8ABA-0237532FCB66}"/>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3993423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1F990-8013-41B6-A352-357AF8B66B0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DD265F-5A52-41F4-8F61-EA8F5EBCC94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5D8CB9-1C2D-4A73-B845-BAD0E57BF38B}"/>
              </a:ext>
            </a:extLst>
          </p:cNvPr>
          <p:cNvSpPr>
            <a:spLocks noGrp="1"/>
          </p:cNvSpPr>
          <p:nvPr>
            <p:ph type="dt" sz="half" idx="10"/>
          </p:nvPr>
        </p:nvSpPr>
        <p:spPr/>
        <p:txBody>
          <a:bodyPr/>
          <a:lstStyle/>
          <a:p>
            <a:fld id="{FBCE12DD-55FF-4AD7-831F-C5BC4B1D3B9F}" type="datetimeFigureOut">
              <a:rPr lang="en-GB" smtClean="0"/>
              <a:t>28/08/2025</a:t>
            </a:fld>
            <a:endParaRPr lang="en-GB"/>
          </a:p>
        </p:txBody>
      </p:sp>
      <p:sp>
        <p:nvSpPr>
          <p:cNvPr id="5" name="Footer Placeholder 4">
            <a:extLst>
              <a:ext uri="{FF2B5EF4-FFF2-40B4-BE49-F238E27FC236}">
                <a16:creationId xmlns:a16="http://schemas.microsoft.com/office/drawing/2014/main" id="{CE61F12F-7706-4C66-B046-022E540001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FC4604-40F3-4B3B-A7A1-08161C0D9166}"/>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3122678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197ECB-386D-4CC0-9A74-38BE29DFAD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06BF741-A74B-4A91-B74B-42068EDBEDC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FD99B2-2FEB-4AC8-9BF2-230A415D1BE6}"/>
              </a:ext>
            </a:extLst>
          </p:cNvPr>
          <p:cNvSpPr>
            <a:spLocks noGrp="1"/>
          </p:cNvSpPr>
          <p:nvPr>
            <p:ph type="dt" sz="half" idx="10"/>
          </p:nvPr>
        </p:nvSpPr>
        <p:spPr/>
        <p:txBody>
          <a:bodyPr/>
          <a:lstStyle/>
          <a:p>
            <a:fld id="{FBCE12DD-55FF-4AD7-831F-C5BC4B1D3B9F}" type="datetimeFigureOut">
              <a:rPr lang="en-GB" smtClean="0"/>
              <a:t>28/08/2025</a:t>
            </a:fld>
            <a:endParaRPr lang="en-GB"/>
          </a:p>
        </p:txBody>
      </p:sp>
      <p:sp>
        <p:nvSpPr>
          <p:cNvPr id="5" name="Footer Placeholder 4">
            <a:extLst>
              <a:ext uri="{FF2B5EF4-FFF2-40B4-BE49-F238E27FC236}">
                <a16:creationId xmlns:a16="http://schemas.microsoft.com/office/drawing/2014/main" id="{0F274749-5287-4FC2-9795-FD7F6B3D1E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3ACDE5-B535-44BE-A31B-D59B1A8EDBE1}"/>
              </a:ext>
            </a:extLst>
          </p:cNvPr>
          <p:cNvSpPr>
            <a:spLocks noGrp="1"/>
          </p:cNvSpPr>
          <p:nvPr>
            <p:ph type="sldNum" sz="quarter" idx="12"/>
          </p:nvPr>
        </p:nvSpPr>
        <p:spPr/>
        <p:txBody>
          <a:bodyPr/>
          <a:lstStyle/>
          <a:p>
            <a:fld id="{BF635D40-7224-4524-979A-719E736AA0A4}" type="slidenum">
              <a:rPr lang="en-GB" smtClean="0"/>
              <a:t>‹#›</a:t>
            </a:fld>
            <a:endParaRPr lang="en-GB"/>
          </a:p>
        </p:txBody>
      </p:sp>
    </p:spTree>
    <p:extLst>
      <p:ext uri="{BB962C8B-B14F-4D97-AF65-F5344CB8AC3E}">
        <p14:creationId xmlns:p14="http://schemas.microsoft.com/office/powerpoint/2010/main" val="873224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E97C5D-BF6C-4301-BD9A-EF18892ED4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69EBF1-9E1D-494F-B9E7-312A006768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AE0E8F-8E42-4B89-8A9B-5293455CDC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CE12DD-55FF-4AD7-831F-C5BC4B1D3B9F}" type="datetimeFigureOut">
              <a:rPr lang="en-GB" smtClean="0"/>
              <a:t>28/08/2025</a:t>
            </a:fld>
            <a:endParaRPr lang="en-GB"/>
          </a:p>
        </p:txBody>
      </p:sp>
      <p:sp>
        <p:nvSpPr>
          <p:cNvPr id="5" name="Footer Placeholder 4">
            <a:extLst>
              <a:ext uri="{FF2B5EF4-FFF2-40B4-BE49-F238E27FC236}">
                <a16:creationId xmlns:a16="http://schemas.microsoft.com/office/drawing/2014/main" id="{55848B81-E748-40C0-8185-89F2114BCD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29C4A27-B1DD-41EC-A916-C48FA86641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635D40-7224-4524-979A-719E736AA0A4}" type="slidenum">
              <a:rPr lang="en-GB" smtClean="0"/>
              <a:t>‹#›</a:t>
            </a:fld>
            <a:endParaRPr lang="en-GB"/>
          </a:p>
        </p:txBody>
      </p:sp>
    </p:spTree>
    <p:extLst>
      <p:ext uri="{BB962C8B-B14F-4D97-AF65-F5344CB8AC3E}">
        <p14:creationId xmlns:p14="http://schemas.microsoft.com/office/powerpoint/2010/main" val="25722775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8">
            <a:extLst>
              <a:ext uri="{FF2B5EF4-FFF2-40B4-BE49-F238E27FC236}">
                <a16:creationId xmlns:a16="http://schemas.microsoft.com/office/drawing/2014/main" id="{25E87C64-5DA9-4DCB-93AE-DB1946BD9CFB}"/>
              </a:ext>
            </a:extLst>
          </p:cNvPr>
          <p:cNvSpPr txBox="1">
            <a:spLocks noChangeArrowheads="1"/>
          </p:cNvSpPr>
          <p:nvPr/>
        </p:nvSpPr>
        <p:spPr bwMode="auto">
          <a:xfrm>
            <a:off x="8663515" y="162050"/>
            <a:ext cx="2979287" cy="2346325"/>
          </a:xfrm>
          <a:prstGeom prst="rect">
            <a:avLst/>
          </a:prstGeom>
          <a:noFill/>
          <a:ln w="38100">
            <a:solidFill>
              <a:srgbClr val="00000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Exciting Books</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4" name="Text Box 2">
            <a:extLst>
              <a:ext uri="{FF2B5EF4-FFF2-40B4-BE49-F238E27FC236}">
                <a16:creationId xmlns:a16="http://schemas.microsoft.com/office/drawing/2014/main" id="{909EEA99-3862-449E-B307-93A80455CD3C}"/>
              </a:ext>
            </a:extLst>
          </p:cNvPr>
          <p:cNvSpPr txBox="1">
            <a:spLocks noChangeArrowheads="1"/>
          </p:cNvSpPr>
          <p:nvPr/>
        </p:nvSpPr>
        <p:spPr bwMode="auto">
          <a:xfrm>
            <a:off x="3790764" y="2080519"/>
            <a:ext cx="4643021" cy="1038037"/>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50000"/>
              </a:lnSpc>
              <a:spcBef>
                <a:spcPct val="0"/>
              </a:spcBef>
              <a:spcAft>
                <a:spcPct val="0"/>
              </a:spcAft>
              <a:buClrTx/>
              <a:buSzTx/>
              <a:buFontTx/>
              <a:buNone/>
              <a:tabLst/>
            </a:pPr>
            <a:r>
              <a:rPr lang="en-US" alt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    The Great Fire of London</a:t>
            </a:r>
            <a:r>
              <a:rPr kumimoji="0" lang="en-US" altLang="en-US" sz="18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Year 1 Term 1</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AutoShape 2" descr="https://encrypted-tbn1.gstatic.com/shopping?q=tbn:ANd9GcSeCpR4wyoZn15JyeQkIt0J27Oabd7pc0nC6L9qy2GpdLXKKfFSQZIjiCsK6zM5g910Omva7d5THnrv8s3Zs_UyBvCusInM&amp;usqp=CAE">
            <a:extLst>
              <a:ext uri="{FF2B5EF4-FFF2-40B4-BE49-F238E27FC236}">
                <a16:creationId xmlns:a16="http://schemas.microsoft.com/office/drawing/2014/main" id="{1231692D-BDE3-47AF-B5DC-15321FD85455}"/>
              </a:ext>
            </a:extLst>
          </p:cNvPr>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GB"/>
          </a:p>
        </p:txBody>
      </p:sp>
      <p:sp>
        <p:nvSpPr>
          <p:cNvPr id="5" name="Text Box 4">
            <a:extLst>
              <a:ext uri="{FF2B5EF4-FFF2-40B4-BE49-F238E27FC236}">
                <a16:creationId xmlns:a16="http://schemas.microsoft.com/office/drawing/2014/main" id="{21973E6D-CC33-48A2-AD42-0A68B089B3C6}"/>
              </a:ext>
            </a:extLst>
          </p:cNvPr>
          <p:cNvSpPr txBox="1">
            <a:spLocks noChangeArrowheads="1"/>
          </p:cNvSpPr>
          <p:nvPr/>
        </p:nvSpPr>
        <p:spPr bwMode="auto">
          <a:xfrm>
            <a:off x="3680950" y="162503"/>
            <a:ext cx="4899777" cy="1830149"/>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English</a:t>
            </a:r>
            <a:endParaRPr kumimoji="0" lang="en-GB" altLang="en-US" sz="800" b="0" i="0" u="none" strike="noStrike" cap="none" normalizeH="0" baseline="0" dirty="0">
              <a:ln>
                <a:noFill/>
              </a:ln>
              <a:solidFill>
                <a:schemeClr val="tx1"/>
              </a:solidFill>
              <a:effectLst/>
            </a:endParaRPr>
          </a:p>
          <a:p>
            <a:pPr lvl="0" algn="just"/>
            <a:r>
              <a:rPr lang="en-GB" altLang="en-US" sz="1200" dirty="0">
                <a:solidFill>
                  <a:srgbClr val="000000"/>
                </a:solidFill>
                <a:latin typeface="Calibri" panose="020F0502020204030204" pitchFamily="34" charset="0"/>
                <a:cs typeface="Calibri" panose="020F0502020204030204" pitchFamily="34" charset="0"/>
              </a:rPr>
              <a:t>In English we will be practising our sentence writing including using capital letters, full stops and finger spaces. We will write lists, captions and begin to explore diary entries when we discuss the diary of Samuel Pepys.</a:t>
            </a:r>
          </a:p>
          <a:p>
            <a:pPr lvl="0" algn="just"/>
            <a:r>
              <a:rPr lang="en-GB" altLang="en-US" sz="1200" dirty="0">
                <a:solidFill>
                  <a:srgbClr val="000000"/>
                </a:solidFill>
                <a:latin typeface="Calibri" panose="020F0502020204030204" pitchFamily="34" charset="0"/>
                <a:cs typeface="Calibri" panose="020F0502020204030204" pitchFamily="34" charset="0"/>
              </a:rPr>
              <a:t>We will have a daily phonics lesson and participate in different phonics games within child-initiated play. Reading in class will be a combination of whole class, guided (group) reading and individual reading sessions.</a:t>
            </a:r>
          </a:p>
          <a:p>
            <a:pPr lvl="0" algn="just"/>
            <a:r>
              <a:rPr lang="en-GB" altLang="en-US" sz="1200" dirty="0">
                <a:solidFill>
                  <a:srgbClr val="000000"/>
                </a:solidFill>
                <a:latin typeface="Calibri" panose="020F0502020204030204" pitchFamily="34" charset="0"/>
                <a:cs typeface="Calibri" panose="020F0502020204030204" pitchFamily="34" charset="0"/>
              </a:rPr>
              <a:t>We will be participating in weekly Write Dance and Dough Disco sessions to develop our fine motor skills for writing.</a:t>
            </a:r>
          </a:p>
          <a:p>
            <a:pPr marL="285750" marR="0" lvl="0" indent="-28575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pPr>
            <a:endParaRPr kumimoji="0" lang="en-GB"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endParaRPr>
          </a:p>
        </p:txBody>
      </p:sp>
      <p:sp>
        <p:nvSpPr>
          <p:cNvPr id="7" name="Text Box 5">
            <a:extLst>
              <a:ext uri="{FF2B5EF4-FFF2-40B4-BE49-F238E27FC236}">
                <a16:creationId xmlns:a16="http://schemas.microsoft.com/office/drawing/2014/main" id="{3D6DC003-ED3E-4B8B-A86C-ADBE13E066EC}"/>
              </a:ext>
            </a:extLst>
          </p:cNvPr>
          <p:cNvSpPr txBox="1">
            <a:spLocks noChangeArrowheads="1"/>
          </p:cNvSpPr>
          <p:nvPr/>
        </p:nvSpPr>
        <p:spPr bwMode="auto">
          <a:xfrm>
            <a:off x="452439" y="162049"/>
            <a:ext cx="3080873" cy="2057275"/>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en-GB" altLang="en-US" sz="12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Maths</a:t>
            </a:r>
          </a:p>
          <a:p>
            <a:pPr lvl="0" algn="ctr"/>
            <a:endPar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lvl="0" algn="just"/>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In maths there is a focus on having a secure understanding of place value within 10.</a:t>
            </a:r>
          </a:p>
          <a:p>
            <a:pPr lvl="0" algn="just"/>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We will be:</a:t>
            </a:r>
          </a:p>
          <a:p>
            <a:pPr marL="171450" lvl="0" indent="-171450" algn="just">
              <a:buFont typeface="Arial" panose="020B0604020202020204" pitchFamily="34" charset="0"/>
              <a:buChar char="•"/>
            </a:pP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Sorting and counting objects</a:t>
            </a:r>
          </a:p>
          <a:p>
            <a:pPr marL="171450" lvl="0" indent="-171450" algn="just">
              <a:buFont typeface="Arial" panose="020B0604020202020204" pitchFamily="34" charset="0"/>
              <a:buChar char="•"/>
            </a:pP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Counting backwards</a:t>
            </a:r>
          </a:p>
          <a:p>
            <a:pPr marL="171450" lvl="0" indent="-171450" algn="just">
              <a:buFont typeface="Arial" panose="020B0604020202020204" pitchFamily="34" charset="0"/>
              <a:buChar char="•"/>
            </a:pP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Finding one more and one less</a:t>
            </a:r>
          </a:p>
          <a:p>
            <a:pPr marL="171450" lvl="0" indent="-171450" algn="just">
              <a:buFont typeface="Arial" panose="020B0604020202020204" pitchFamily="34" charset="0"/>
              <a:buChar char="•"/>
            </a:pP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Using the part-whole model</a:t>
            </a:r>
          </a:p>
          <a:p>
            <a:pPr marL="171450" lvl="0" indent="-171450" algn="just">
              <a:buFont typeface="Arial" panose="020B0604020202020204" pitchFamily="34" charset="0"/>
              <a:buChar char="•"/>
            </a:pP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Writing number sentences</a:t>
            </a:r>
          </a:p>
        </p:txBody>
      </p:sp>
      <p:sp>
        <p:nvSpPr>
          <p:cNvPr id="8" name="Text Box 6">
            <a:extLst>
              <a:ext uri="{FF2B5EF4-FFF2-40B4-BE49-F238E27FC236}">
                <a16:creationId xmlns:a16="http://schemas.microsoft.com/office/drawing/2014/main" id="{3611AC1E-C885-4511-AC76-E31ED1E87432}"/>
              </a:ext>
            </a:extLst>
          </p:cNvPr>
          <p:cNvSpPr txBox="1">
            <a:spLocks noChangeArrowheads="1"/>
          </p:cNvSpPr>
          <p:nvPr/>
        </p:nvSpPr>
        <p:spPr bwMode="auto">
          <a:xfrm>
            <a:off x="442121" y="2301963"/>
            <a:ext cx="3080872" cy="999476"/>
          </a:xfrm>
          <a:prstGeom prst="rect">
            <a:avLst/>
          </a:prstGeom>
          <a:noFill/>
          <a:ln w="38100">
            <a:solidFill>
              <a:srgbClr val="FF000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R.E.</a:t>
            </a: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lang="en-GB" altLang="en-US" sz="1100" dirty="0">
                <a:latin typeface="Arial" panose="020B0604020202020204" pitchFamily="34" charset="0"/>
              </a:rPr>
              <a:t>During term 1 we will be exploring Judaism and looking at the question:</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Arial" panose="020B0604020202020204" pitchFamily="34" charset="0"/>
              </a:rPr>
              <a:t>Who </a:t>
            </a:r>
            <a:r>
              <a:rPr kumimoji="0" lang="en-GB" altLang="en-US" sz="1100" b="0" i="0" u="none" strike="noStrike" cap="none" normalizeH="0" baseline="0">
                <a:ln>
                  <a:noFill/>
                </a:ln>
                <a:solidFill>
                  <a:schemeClr val="tx1"/>
                </a:solidFill>
                <a:effectLst/>
                <a:latin typeface="Arial" panose="020B0604020202020204" pitchFamily="34" charset="0"/>
              </a:rPr>
              <a:t>is Jewish and </a:t>
            </a:r>
            <a:r>
              <a:rPr kumimoji="0" lang="en-GB" altLang="en-US" sz="1100" b="0" i="0" u="none" strike="noStrike" cap="none" normalizeH="0" baseline="0" dirty="0">
                <a:ln>
                  <a:noFill/>
                </a:ln>
                <a:solidFill>
                  <a:schemeClr val="tx1"/>
                </a:solidFill>
                <a:effectLst/>
                <a:latin typeface="Arial" panose="020B0604020202020204" pitchFamily="34" charset="0"/>
              </a:rPr>
              <a:t>what do they believe?</a:t>
            </a:r>
          </a:p>
        </p:txBody>
      </p:sp>
      <p:sp>
        <p:nvSpPr>
          <p:cNvPr id="9" name="Text Box 7">
            <a:extLst>
              <a:ext uri="{FF2B5EF4-FFF2-40B4-BE49-F238E27FC236}">
                <a16:creationId xmlns:a16="http://schemas.microsoft.com/office/drawing/2014/main" id="{E33948C2-32A1-4960-99FD-92BD2EA8A689}"/>
              </a:ext>
            </a:extLst>
          </p:cNvPr>
          <p:cNvSpPr txBox="1">
            <a:spLocks noChangeArrowheads="1"/>
          </p:cNvSpPr>
          <p:nvPr/>
        </p:nvSpPr>
        <p:spPr bwMode="auto">
          <a:xfrm>
            <a:off x="442121" y="3390130"/>
            <a:ext cx="3070553" cy="776287"/>
          </a:xfrm>
          <a:prstGeom prst="rect">
            <a:avLst/>
          </a:prstGeom>
          <a:noFill/>
          <a:ln w="38100">
            <a:solidFill>
              <a:srgbClr val="D59739"/>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Spanish</a:t>
            </a: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Spanish we will be learning to introduce ourselves, greet others and say how old we are.</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1" name="Text Box 11">
            <a:extLst>
              <a:ext uri="{FF2B5EF4-FFF2-40B4-BE49-F238E27FC236}">
                <a16:creationId xmlns:a16="http://schemas.microsoft.com/office/drawing/2014/main" id="{3F208232-DA8E-456B-BE51-7BD4B26051A0}"/>
              </a:ext>
            </a:extLst>
          </p:cNvPr>
          <p:cNvSpPr txBox="1">
            <a:spLocks noChangeArrowheads="1"/>
          </p:cNvSpPr>
          <p:nvPr/>
        </p:nvSpPr>
        <p:spPr bwMode="auto">
          <a:xfrm>
            <a:off x="433463" y="4267452"/>
            <a:ext cx="3070553" cy="723900"/>
          </a:xfrm>
          <a:prstGeom prst="rect">
            <a:avLst/>
          </a:prstGeom>
          <a:noFill/>
          <a:ln w="38100">
            <a:solidFill>
              <a:srgbClr val="C0000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P.E. </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Wednesday: Multi Skills- Throwing and Catching</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Friday: Gymnastics</a:t>
            </a:r>
          </a:p>
        </p:txBody>
      </p:sp>
      <p:sp>
        <p:nvSpPr>
          <p:cNvPr id="12" name="Text Box 3">
            <a:extLst>
              <a:ext uri="{FF2B5EF4-FFF2-40B4-BE49-F238E27FC236}">
                <a16:creationId xmlns:a16="http://schemas.microsoft.com/office/drawing/2014/main" id="{7B630CDB-9494-4037-A79D-95A96149F02A}"/>
              </a:ext>
            </a:extLst>
          </p:cNvPr>
          <p:cNvSpPr txBox="1">
            <a:spLocks noChangeArrowheads="1"/>
          </p:cNvSpPr>
          <p:nvPr/>
        </p:nvSpPr>
        <p:spPr bwMode="auto">
          <a:xfrm>
            <a:off x="8707108" y="6009973"/>
            <a:ext cx="2930866" cy="686580"/>
          </a:xfrm>
          <a:prstGeom prst="rect">
            <a:avLst/>
          </a:prstGeom>
          <a:noFill/>
          <a:ln w="38100">
            <a:solidFill>
              <a:srgbClr val="ED7D31"/>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Music</a:t>
            </a:r>
            <a:endParaRPr kumimoji="0" lang="en-GB" altLang="en-US" sz="600" b="0" i="0" u="none" strike="noStrike" cap="none" normalizeH="0" baseline="0" dirty="0">
              <a:ln>
                <a:noFill/>
              </a:ln>
              <a:solidFill>
                <a:schemeClr val="tx1"/>
              </a:solidFill>
              <a:effectLst/>
            </a:endParaRPr>
          </a:p>
          <a:p>
            <a:pPr lvl="0" algn="just" eaLnBrk="0" fontAlgn="base" hangingPunct="0">
              <a:spcBef>
                <a:spcPct val="0"/>
              </a:spcBef>
              <a:spcAft>
                <a:spcPct val="0"/>
              </a:spcAft>
            </a:pPr>
            <a:r>
              <a:rPr kumimoji="0" lang="en-GB" altLang="en-US" sz="1050" b="0" i="0" u="none" strike="noStrike" cap="none" normalizeH="0" baseline="0" dirty="0">
                <a:ln>
                  <a:noFill/>
                </a:ln>
                <a:solidFill>
                  <a:schemeClr val="tx1"/>
                </a:solidFill>
                <a:effectLst/>
                <a:latin typeface="Arial" panose="020B0604020202020204" pitchFamily="34" charset="0"/>
              </a:rPr>
              <a:t>D</a:t>
            </a:r>
            <a:r>
              <a:rPr lang="en-GB" altLang="en-US" sz="1050" dirty="0">
                <a:latin typeface="Arial" panose="020B0604020202020204" pitchFamily="34" charset="0"/>
              </a:rPr>
              <a:t>uring our music sessions we will explore the different sounds that we and different instruments can create. </a:t>
            </a:r>
            <a:endParaRPr kumimoji="0" lang="en-GB" altLang="en-US" sz="1050" b="0" i="0" u="none" strike="noStrike" cap="none" normalizeH="0" baseline="0" dirty="0">
              <a:ln>
                <a:noFill/>
              </a:ln>
              <a:solidFill>
                <a:schemeClr val="tx1"/>
              </a:solidFill>
              <a:effectLst/>
              <a:latin typeface="Arial" panose="020B0604020202020204" pitchFamily="34" charset="0"/>
            </a:endParaRPr>
          </a:p>
        </p:txBody>
      </p:sp>
      <p:sp>
        <p:nvSpPr>
          <p:cNvPr id="13" name="Text Box 4">
            <a:extLst>
              <a:ext uri="{FF2B5EF4-FFF2-40B4-BE49-F238E27FC236}">
                <a16:creationId xmlns:a16="http://schemas.microsoft.com/office/drawing/2014/main" id="{9626EAA9-1067-4F1D-9F17-6194447232EB}"/>
              </a:ext>
            </a:extLst>
          </p:cNvPr>
          <p:cNvSpPr txBox="1">
            <a:spLocks noChangeArrowheads="1"/>
          </p:cNvSpPr>
          <p:nvPr/>
        </p:nvSpPr>
        <p:spPr bwMode="auto">
          <a:xfrm>
            <a:off x="6175374" y="5520654"/>
            <a:ext cx="2405355" cy="1174844"/>
          </a:xfrm>
          <a:prstGeom prst="rect">
            <a:avLst/>
          </a:prstGeom>
          <a:noFill/>
          <a:ln w="38100">
            <a:solidFill>
              <a:srgbClr val="00B0F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Computing</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our computing lessons we will explore technology around us and how it can help us in our everyday lives.</a:t>
            </a:r>
            <a:endParaRPr kumimoji="0" lang="en-GB" altLang="en-US" sz="1200" b="0" i="0" u="none" strike="noStrike" cap="none" normalizeH="0" baseline="0" dirty="0">
              <a:ln>
                <a:noFill/>
              </a:ln>
              <a:solidFill>
                <a:schemeClr val="tx1"/>
              </a:solidFill>
              <a:effectLst/>
              <a:latin typeface="Arial" panose="020B0604020202020204" pitchFamily="34" charset="0"/>
            </a:endParaRPr>
          </a:p>
        </p:txBody>
      </p:sp>
      <p:sp>
        <p:nvSpPr>
          <p:cNvPr id="14" name="Text Box 17">
            <a:extLst>
              <a:ext uri="{FF2B5EF4-FFF2-40B4-BE49-F238E27FC236}">
                <a16:creationId xmlns:a16="http://schemas.microsoft.com/office/drawing/2014/main" id="{F4FFA2D2-F26F-4901-8CB8-E5B020913031}"/>
              </a:ext>
            </a:extLst>
          </p:cNvPr>
          <p:cNvSpPr txBox="1">
            <a:spLocks noChangeArrowheads="1"/>
          </p:cNvSpPr>
          <p:nvPr/>
        </p:nvSpPr>
        <p:spPr bwMode="auto">
          <a:xfrm>
            <a:off x="3656071" y="3240449"/>
            <a:ext cx="4899777" cy="2192338"/>
          </a:xfrm>
          <a:prstGeom prst="rect">
            <a:avLst/>
          </a:prstGeom>
          <a:noFill/>
          <a:ln w="38100">
            <a:solidFill>
              <a:srgbClr val="00000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Subject Specific Vocabulary</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5" name="Text Box 6">
            <a:extLst>
              <a:ext uri="{FF2B5EF4-FFF2-40B4-BE49-F238E27FC236}">
                <a16:creationId xmlns:a16="http://schemas.microsoft.com/office/drawing/2014/main" id="{9AF60F76-1683-4E90-99F6-C93CDF14AC19}"/>
              </a:ext>
            </a:extLst>
          </p:cNvPr>
          <p:cNvSpPr txBox="1">
            <a:spLocks noChangeArrowheads="1"/>
          </p:cNvSpPr>
          <p:nvPr/>
        </p:nvSpPr>
        <p:spPr bwMode="auto">
          <a:xfrm>
            <a:off x="8707903" y="4413935"/>
            <a:ext cx="2951504" cy="1511300"/>
          </a:xfrm>
          <a:prstGeom prst="rect">
            <a:avLst/>
          </a:prstGeom>
          <a:noFill/>
          <a:ln w="38100">
            <a:solidFill>
              <a:srgbClr val="824D8D"/>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Science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a:p>
            <a:pPr lvl="0" algn="just" eaLnBrk="0" fontAlgn="base" hangingPunct="0">
              <a:spcBef>
                <a:spcPct val="0"/>
              </a:spcBef>
              <a:spcAft>
                <a:spcPct val="0"/>
              </a:spcAf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our science lessons we will be </a:t>
            </a: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beginning to explore what science is, what it means to be a scientist and what skills we will be using throughout our time in year 1.</a:t>
            </a:r>
          </a:p>
          <a:p>
            <a:pPr lvl="0" algn="just" eaLnBrk="0" fontAlgn="base" hangingPunct="0">
              <a:spcBef>
                <a:spcPct val="0"/>
              </a:spcBef>
              <a:spcAft>
                <a:spcPct val="0"/>
              </a:spcAft>
            </a:pP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We will then begin to look at and name different materials.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kumimoji="0" lang="en-GB" altLang="en-US" sz="1200" b="0" i="0" u="none" strike="noStrike" cap="none" normalizeH="0" baseline="0" dirty="0">
              <a:ln>
                <a:noFill/>
              </a:ln>
              <a:solidFill>
                <a:schemeClr val="tx1"/>
              </a:solidFill>
              <a:effectLst/>
              <a:latin typeface="Arial" panose="020B0604020202020204" pitchFamily="34" charset="0"/>
            </a:endParaRPr>
          </a:p>
        </p:txBody>
      </p:sp>
      <p:sp>
        <p:nvSpPr>
          <p:cNvPr id="16" name="Text Box 17">
            <a:extLst>
              <a:ext uri="{FF2B5EF4-FFF2-40B4-BE49-F238E27FC236}">
                <a16:creationId xmlns:a16="http://schemas.microsoft.com/office/drawing/2014/main" id="{07482BA9-D9EA-4DEE-AFA2-4C4D96E75FEC}"/>
              </a:ext>
            </a:extLst>
          </p:cNvPr>
          <p:cNvSpPr txBox="1">
            <a:spLocks noChangeArrowheads="1"/>
          </p:cNvSpPr>
          <p:nvPr/>
        </p:nvSpPr>
        <p:spPr bwMode="auto">
          <a:xfrm>
            <a:off x="442121" y="5092387"/>
            <a:ext cx="3070552" cy="776288"/>
          </a:xfrm>
          <a:prstGeom prst="rect">
            <a:avLst/>
          </a:prstGeom>
          <a:noFill/>
          <a:ln w="38100">
            <a:solidFill>
              <a:srgbClr val="4472C4"/>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Art/DT</a:t>
            </a:r>
            <a:endParaRPr kumimoji="0" lang="en-GB" altLang="en-US" sz="800" b="0" i="0" u="none" strike="noStrike" cap="none" normalizeH="0" baseline="0" dirty="0">
              <a:ln>
                <a:noFill/>
              </a:ln>
              <a:solidFill>
                <a:schemeClr val="tx1"/>
              </a:solidFill>
              <a:effectLst/>
            </a:endParaRPr>
          </a:p>
          <a:p>
            <a:pPr lvl="0" algn="just" eaLnBrk="0" fontAlgn="base" hangingPunct="0">
              <a:spcBef>
                <a:spcPct val="0"/>
              </a:spcBef>
              <a:spcAft>
                <a:spcPct val="0"/>
              </a:spcAft>
            </a:pP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In our art lessons this term we will be developing our skills in colour mixing and creating light and dark shades.</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7" name="Text Box 5">
            <a:extLst>
              <a:ext uri="{FF2B5EF4-FFF2-40B4-BE49-F238E27FC236}">
                <a16:creationId xmlns:a16="http://schemas.microsoft.com/office/drawing/2014/main" id="{34F4901E-9B77-4BE9-B800-0579C81CE0AE}"/>
              </a:ext>
            </a:extLst>
          </p:cNvPr>
          <p:cNvSpPr txBox="1">
            <a:spLocks noChangeArrowheads="1"/>
          </p:cNvSpPr>
          <p:nvPr/>
        </p:nvSpPr>
        <p:spPr bwMode="auto">
          <a:xfrm>
            <a:off x="3639845" y="5522380"/>
            <a:ext cx="2405355" cy="1173117"/>
          </a:xfrm>
          <a:prstGeom prst="rect">
            <a:avLst/>
          </a:prstGeom>
          <a:noFill/>
          <a:ln w="38100">
            <a:solidFill>
              <a:srgbClr val="000000"/>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Magic Moments (Enrichment)</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rPr>
              <a:t>Exploring </a:t>
            </a:r>
            <a:r>
              <a:rPr kumimoji="0" lang="en-GB" altLang="en-US" sz="1200" b="0" i="0" u="none" strike="noStrike" cap="none" normalizeH="0" baseline="0" dirty="0">
                <a:ln>
                  <a:noFill/>
                </a:ln>
                <a:solidFill>
                  <a:schemeClr val="tx1"/>
                </a:solidFill>
                <a:effectLst/>
              </a:rPr>
              <a:t>our new classroom</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dirty="0"/>
              <a:t>Our new Year 5 buddies</a:t>
            </a:r>
            <a:endParaRPr kumimoji="0" lang="en-GB" altLang="en-US" sz="1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8" name="Text Box 12">
            <a:extLst>
              <a:ext uri="{FF2B5EF4-FFF2-40B4-BE49-F238E27FC236}">
                <a16:creationId xmlns:a16="http://schemas.microsoft.com/office/drawing/2014/main" id="{B5827903-F049-44CA-8D5F-27FE79C2DC91}"/>
              </a:ext>
            </a:extLst>
          </p:cNvPr>
          <p:cNvSpPr txBox="1">
            <a:spLocks noChangeArrowheads="1"/>
          </p:cNvSpPr>
          <p:nvPr/>
        </p:nvSpPr>
        <p:spPr bwMode="auto">
          <a:xfrm>
            <a:off x="464420" y="5928855"/>
            <a:ext cx="3039596" cy="794674"/>
          </a:xfrm>
          <a:prstGeom prst="rect">
            <a:avLst/>
          </a:prstGeom>
          <a:noFill/>
          <a:ln w="38100">
            <a:solidFill>
              <a:srgbClr val="70AD47"/>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PSHE</a:t>
            </a:r>
            <a:endParaRPr kumimoji="0" lang="en-GB" altLang="en-US" sz="80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PSHE we will be discussing our likes and dislikes and different emotions.</a:t>
            </a:r>
            <a:endParaRPr kumimoji="0" lang="en-GB" altLang="en-US" sz="800" b="0" i="0" u="none" strike="noStrike" cap="none" normalizeH="0" baseline="0" dirty="0">
              <a:ln>
                <a:noFill/>
              </a:ln>
              <a:solidFill>
                <a:schemeClr val="tx1"/>
              </a:solidFill>
              <a:effectLst/>
            </a:endParaRPr>
          </a:p>
        </p:txBody>
      </p:sp>
      <p:sp>
        <p:nvSpPr>
          <p:cNvPr id="19" name="Text Box 14">
            <a:extLst>
              <a:ext uri="{FF2B5EF4-FFF2-40B4-BE49-F238E27FC236}">
                <a16:creationId xmlns:a16="http://schemas.microsoft.com/office/drawing/2014/main" id="{6184939D-D552-459D-81E3-DB5ACFEBBE18}"/>
              </a:ext>
            </a:extLst>
          </p:cNvPr>
          <p:cNvSpPr txBox="1">
            <a:spLocks noChangeArrowheads="1"/>
          </p:cNvSpPr>
          <p:nvPr/>
        </p:nvSpPr>
        <p:spPr bwMode="auto">
          <a:xfrm>
            <a:off x="8691232" y="2601997"/>
            <a:ext cx="2962619" cy="1727200"/>
          </a:xfrm>
          <a:prstGeom prst="rect">
            <a:avLst/>
          </a:prstGeom>
          <a:noFill/>
          <a:ln w="38100">
            <a:solidFill>
              <a:srgbClr val="70AD47"/>
            </a:solidFill>
            <a:miter lim="800000"/>
            <a:headEnd/>
            <a:tailEnd/>
          </a:ln>
          <a:effectLst/>
          <a:extLst>
            <a:ext uri="{909E8E84-426E-40DD-AFC4-6F175D3DCCD1}">
              <a14:hiddenFill xmlns:a14="http://schemas.microsoft.com/office/drawing/2010/main">
                <a:solidFill>
                  <a:srgbClr val="B13F9A"/>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Topic</a:t>
            </a:r>
          </a:p>
          <a:p>
            <a:pPr lvl="0" algn="just" eaLnBrk="0" fontAlgn="base" hangingPunct="0">
              <a:spcBef>
                <a:spcPct val="0"/>
              </a:spcBef>
              <a:spcAft>
                <a:spcPct val="0"/>
              </a:spcAft>
            </a:pPr>
            <a:endPar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lvl="0" algn="just" eaLnBrk="0" fontAlgn="base" hangingPunct="0">
              <a:spcBef>
                <a:spcPct val="0"/>
              </a:spcBef>
              <a:spcAft>
                <a:spcPct val="0"/>
              </a:spcAft>
            </a:pPr>
            <a:r>
              <a:rPr lang="en-GB" altLang="en-US"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We will be finding out key facts about The Great Fire of London and begin to develop our understanding of what a reliable source is. We will be comparing the differences and similarities of buildings, people and transport in London from the 17th century and now.</a:t>
            </a:r>
            <a:endParaRPr kumimoji="0" lang="en-GB" altLang="en-US" sz="120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endParaRPr>
          </a:p>
        </p:txBody>
      </p:sp>
      <p:sp>
        <p:nvSpPr>
          <p:cNvPr id="20" name="Rectangle 18">
            <a:extLst>
              <a:ext uri="{FF2B5EF4-FFF2-40B4-BE49-F238E27FC236}">
                <a16:creationId xmlns:a16="http://schemas.microsoft.com/office/drawing/2014/main" id="{46829BB6-4D11-4E58-9447-606A3533F96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1" name="Rectangle 19">
            <a:extLst>
              <a:ext uri="{FF2B5EF4-FFF2-40B4-BE49-F238E27FC236}">
                <a16:creationId xmlns:a16="http://schemas.microsoft.com/office/drawing/2014/main" id="{DDF8DA63-39DA-468A-9890-151663BF7DC3}"/>
              </a:ext>
            </a:extLst>
          </p:cNvPr>
          <p:cNvSpPr>
            <a:spLocks noChangeArrowheads="1"/>
          </p:cNvSpPr>
          <p:nvPr/>
        </p:nvSpPr>
        <p:spPr bwMode="auto">
          <a:xfrm>
            <a:off x="0" y="21717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 name="Picture 1">
            <a:extLst>
              <a:ext uri="{FF2B5EF4-FFF2-40B4-BE49-F238E27FC236}">
                <a16:creationId xmlns:a16="http://schemas.microsoft.com/office/drawing/2014/main" id="{66327D29-095F-4F85-BB24-F3375673D98F}"/>
              </a:ext>
            </a:extLst>
          </p:cNvPr>
          <p:cNvPicPr>
            <a:picLocks noChangeAspect="1"/>
          </p:cNvPicPr>
          <p:nvPr/>
        </p:nvPicPr>
        <p:blipFill>
          <a:blip r:embed="rId2"/>
          <a:stretch>
            <a:fillRect/>
          </a:stretch>
        </p:blipFill>
        <p:spPr>
          <a:xfrm>
            <a:off x="3857749" y="2171701"/>
            <a:ext cx="1145373" cy="905272"/>
          </a:xfrm>
          <a:prstGeom prst="rect">
            <a:avLst/>
          </a:prstGeom>
        </p:spPr>
      </p:pic>
      <p:pic>
        <p:nvPicPr>
          <p:cNvPr id="3" name="Picture 2">
            <a:extLst>
              <a:ext uri="{FF2B5EF4-FFF2-40B4-BE49-F238E27FC236}">
                <a16:creationId xmlns:a16="http://schemas.microsoft.com/office/drawing/2014/main" id="{55C42D52-494D-4B93-94A7-AC2B23C10E84}"/>
              </a:ext>
            </a:extLst>
          </p:cNvPr>
          <p:cNvPicPr>
            <a:picLocks noChangeAspect="1"/>
          </p:cNvPicPr>
          <p:nvPr/>
        </p:nvPicPr>
        <p:blipFill>
          <a:blip r:embed="rId3"/>
          <a:stretch>
            <a:fillRect/>
          </a:stretch>
        </p:blipFill>
        <p:spPr>
          <a:xfrm>
            <a:off x="7461929" y="2152915"/>
            <a:ext cx="884212" cy="916611"/>
          </a:xfrm>
          <a:prstGeom prst="rect">
            <a:avLst/>
          </a:prstGeom>
        </p:spPr>
      </p:pic>
      <p:pic>
        <p:nvPicPr>
          <p:cNvPr id="22" name="Picture 21">
            <a:extLst>
              <a:ext uri="{FF2B5EF4-FFF2-40B4-BE49-F238E27FC236}">
                <a16:creationId xmlns:a16="http://schemas.microsoft.com/office/drawing/2014/main" id="{6586A750-748B-4367-A5E3-E92DD25C3C9E}"/>
              </a:ext>
            </a:extLst>
          </p:cNvPr>
          <p:cNvPicPr>
            <a:picLocks noChangeAspect="1"/>
          </p:cNvPicPr>
          <p:nvPr/>
        </p:nvPicPr>
        <p:blipFill>
          <a:blip r:embed="rId4"/>
          <a:stretch>
            <a:fillRect/>
          </a:stretch>
        </p:blipFill>
        <p:spPr>
          <a:xfrm>
            <a:off x="3699824" y="3503211"/>
            <a:ext cx="2790623" cy="1821823"/>
          </a:xfrm>
          <a:prstGeom prst="rect">
            <a:avLst/>
          </a:prstGeom>
        </p:spPr>
      </p:pic>
      <p:pic>
        <p:nvPicPr>
          <p:cNvPr id="25" name="Picture 24">
            <a:extLst>
              <a:ext uri="{FF2B5EF4-FFF2-40B4-BE49-F238E27FC236}">
                <a16:creationId xmlns:a16="http://schemas.microsoft.com/office/drawing/2014/main" id="{079CAB3A-16CD-4C1B-8EA9-249EBCD3FC22}"/>
              </a:ext>
            </a:extLst>
          </p:cNvPr>
          <p:cNvPicPr>
            <a:picLocks noChangeAspect="1"/>
          </p:cNvPicPr>
          <p:nvPr/>
        </p:nvPicPr>
        <p:blipFill>
          <a:blip r:embed="rId5"/>
          <a:stretch>
            <a:fillRect/>
          </a:stretch>
        </p:blipFill>
        <p:spPr>
          <a:xfrm>
            <a:off x="6534200" y="3681076"/>
            <a:ext cx="1944016" cy="1423644"/>
          </a:xfrm>
          <a:prstGeom prst="rect">
            <a:avLst/>
          </a:prstGeom>
        </p:spPr>
      </p:pic>
      <p:pic>
        <p:nvPicPr>
          <p:cNvPr id="27" name="Picture 26">
            <a:extLst>
              <a:ext uri="{FF2B5EF4-FFF2-40B4-BE49-F238E27FC236}">
                <a16:creationId xmlns:a16="http://schemas.microsoft.com/office/drawing/2014/main" id="{CFAB867C-4152-41D2-BB1D-E549E5475E1D}"/>
              </a:ext>
            </a:extLst>
          </p:cNvPr>
          <p:cNvPicPr>
            <a:picLocks noChangeAspect="1"/>
          </p:cNvPicPr>
          <p:nvPr/>
        </p:nvPicPr>
        <p:blipFill>
          <a:blip r:embed="rId6"/>
          <a:stretch>
            <a:fillRect/>
          </a:stretch>
        </p:blipFill>
        <p:spPr>
          <a:xfrm rot="19923686">
            <a:off x="8938237" y="348242"/>
            <a:ext cx="890093" cy="1194920"/>
          </a:xfrm>
          <a:prstGeom prst="rect">
            <a:avLst/>
          </a:prstGeom>
        </p:spPr>
      </p:pic>
      <p:pic>
        <p:nvPicPr>
          <p:cNvPr id="28" name="Picture 27">
            <a:extLst>
              <a:ext uri="{FF2B5EF4-FFF2-40B4-BE49-F238E27FC236}">
                <a16:creationId xmlns:a16="http://schemas.microsoft.com/office/drawing/2014/main" id="{1E0EADE9-6EA5-44FE-91CE-E6FD35F00DEB}"/>
              </a:ext>
            </a:extLst>
          </p:cNvPr>
          <p:cNvPicPr>
            <a:picLocks noChangeAspect="1"/>
          </p:cNvPicPr>
          <p:nvPr/>
        </p:nvPicPr>
        <p:blipFill>
          <a:blip r:embed="rId7"/>
          <a:stretch>
            <a:fillRect/>
          </a:stretch>
        </p:blipFill>
        <p:spPr>
          <a:xfrm>
            <a:off x="8779990" y="1400160"/>
            <a:ext cx="1119187" cy="1014694"/>
          </a:xfrm>
          <a:prstGeom prst="rect">
            <a:avLst/>
          </a:prstGeom>
        </p:spPr>
      </p:pic>
      <p:pic>
        <p:nvPicPr>
          <p:cNvPr id="29" name="Picture 28">
            <a:extLst>
              <a:ext uri="{FF2B5EF4-FFF2-40B4-BE49-F238E27FC236}">
                <a16:creationId xmlns:a16="http://schemas.microsoft.com/office/drawing/2014/main" id="{A012D31B-F9E2-4B09-AE10-0A569B4DC70C}"/>
              </a:ext>
            </a:extLst>
          </p:cNvPr>
          <p:cNvPicPr>
            <a:picLocks noChangeAspect="1"/>
          </p:cNvPicPr>
          <p:nvPr/>
        </p:nvPicPr>
        <p:blipFill>
          <a:blip r:embed="rId8"/>
          <a:stretch>
            <a:fillRect/>
          </a:stretch>
        </p:blipFill>
        <p:spPr>
          <a:xfrm rot="1888149">
            <a:off x="10402152" y="492675"/>
            <a:ext cx="1007423" cy="1020976"/>
          </a:xfrm>
          <a:prstGeom prst="rect">
            <a:avLst/>
          </a:prstGeom>
        </p:spPr>
      </p:pic>
      <p:pic>
        <p:nvPicPr>
          <p:cNvPr id="30" name="Picture 29">
            <a:extLst>
              <a:ext uri="{FF2B5EF4-FFF2-40B4-BE49-F238E27FC236}">
                <a16:creationId xmlns:a16="http://schemas.microsoft.com/office/drawing/2014/main" id="{AAEBAA30-2A7A-4E09-98A6-1A54059EC8AE}"/>
              </a:ext>
            </a:extLst>
          </p:cNvPr>
          <p:cNvPicPr>
            <a:picLocks noChangeAspect="1"/>
          </p:cNvPicPr>
          <p:nvPr/>
        </p:nvPicPr>
        <p:blipFill>
          <a:blip r:embed="rId9"/>
          <a:stretch>
            <a:fillRect/>
          </a:stretch>
        </p:blipFill>
        <p:spPr>
          <a:xfrm>
            <a:off x="10103052" y="1297389"/>
            <a:ext cx="1349134" cy="1106693"/>
          </a:xfrm>
          <a:prstGeom prst="rect">
            <a:avLst/>
          </a:prstGeom>
        </p:spPr>
      </p:pic>
    </p:spTree>
    <p:extLst>
      <p:ext uri="{BB962C8B-B14F-4D97-AF65-F5344CB8AC3E}">
        <p14:creationId xmlns:p14="http://schemas.microsoft.com/office/powerpoint/2010/main" val="2395701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413</Words>
  <Application>Microsoft Office PowerPoint</Application>
  <PresentationFormat>Widescreen</PresentationFormat>
  <Paragraphs>48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Carly Clark</dc:creator>
  <cp:lastModifiedBy>Miss C Clark</cp:lastModifiedBy>
  <cp:revision>17</cp:revision>
  <dcterms:created xsi:type="dcterms:W3CDTF">2023-02-06T14:05:31Z</dcterms:created>
  <dcterms:modified xsi:type="dcterms:W3CDTF">2025-08-28T14:08:20Z</dcterms:modified>
</cp:coreProperties>
</file>