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media/image1.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lvl1pPr>
    <a:lvl2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lvl2pPr>
    <a:lvl3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lvl3pPr>
    <a:lvl4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lvl4pPr>
    <a:lvl5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lvl5pPr>
    <a:lvl6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lvl6pPr>
    <a:lvl7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lvl7pPr>
    <a:lvl8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lvl8pPr>
    <a:lvl9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2F2F2"/>
          </a:solidFill>
        </a:fill>
      </a:tcStyle>
    </a:wholeTbl>
    <a:band2H>
      <a:tcTxStyle b="def" i="def"/>
      <a:tcStyle>
        <a:tcBdr/>
        <a:fill>
          <a:solidFill>
            <a:srgbClr val="F9F9F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2">
              <a:lumOff val="16690"/>
            </a:schemeClr>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2">
              <a:lumOff val="16690"/>
            </a:schemeClr>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2">
              <a:lumOff val="16690"/>
            </a:schemeClr>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6D6D6"/>
          </a:solidFill>
        </a:fill>
      </a:tcStyle>
    </a:wholeTbl>
    <a:band2H>
      <a:tcTxStyle b="def" i="def"/>
      <a:tcStyle>
        <a:tcBdr/>
        <a:fill>
          <a:solidFill>
            <a:srgbClr val="ECECEC"/>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75" name="Shape 75"/>
          <p:cNvSpPr/>
          <p:nvPr>
            <p:ph type="sldImg"/>
          </p:nvPr>
        </p:nvSpPr>
        <p:spPr>
          <a:xfrm>
            <a:off x="1143000" y="685800"/>
            <a:ext cx="4572000" cy="3429000"/>
          </a:xfrm>
          <a:prstGeom prst="rect">
            <a:avLst/>
          </a:prstGeom>
        </p:spPr>
        <p:txBody>
          <a:bodyPr/>
          <a:lstStyle/>
          <a:p>
            <a:pPr/>
          </a:p>
        </p:txBody>
      </p:sp>
      <p:sp>
        <p:nvSpPr>
          <p:cNvPr id="76" name="Shape 76"/>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n-lt"/>
        <a:ea typeface="+mn-ea"/>
        <a:cs typeface="+mn-cs"/>
        <a:sym typeface="Calibri"/>
      </a:defRPr>
    </a:lvl1pPr>
    <a:lvl2pPr indent="228600" latinLnBrk="0">
      <a:spcBef>
        <a:spcPts val="400"/>
      </a:spcBef>
      <a:defRPr sz="1200">
        <a:latin typeface="+mn-lt"/>
        <a:ea typeface="+mn-ea"/>
        <a:cs typeface="+mn-cs"/>
        <a:sym typeface="Calibri"/>
      </a:defRPr>
    </a:lvl2pPr>
    <a:lvl3pPr indent="457200" latinLnBrk="0">
      <a:spcBef>
        <a:spcPts val="400"/>
      </a:spcBef>
      <a:defRPr sz="1200">
        <a:latin typeface="+mn-lt"/>
        <a:ea typeface="+mn-ea"/>
        <a:cs typeface="+mn-cs"/>
        <a:sym typeface="Calibri"/>
      </a:defRPr>
    </a:lvl3pPr>
    <a:lvl4pPr indent="685800" latinLnBrk="0">
      <a:spcBef>
        <a:spcPts val="400"/>
      </a:spcBef>
      <a:defRPr sz="1200">
        <a:latin typeface="+mn-lt"/>
        <a:ea typeface="+mn-ea"/>
        <a:cs typeface="+mn-cs"/>
        <a:sym typeface="Calibri"/>
      </a:defRPr>
    </a:lvl4pPr>
    <a:lvl5pPr indent="914400" latinLnBrk="0">
      <a:spcBef>
        <a:spcPts val="400"/>
      </a:spcBef>
      <a:defRPr sz="1200">
        <a:latin typeface="+mn-lt"/>
        <a:ea typeface="+mn-ea"/>
        <a:cs typeface="+mn-cs"/>
        <a:sym typeface="Calibri"/>
      </a:defRPr>
    </a:lvl5pPr>
    <a:lvl6pPr indent="1143000" latinLnBrk="0">
      <a:spcBef>
        <a:spcPts val="400"/>
      </a:spcBef>
      <a:defRPr sz="1200">
        <a:latin typeface="+mn-lt"/>
        <a:ea typeface="+mn-ea"/>
        <a:cs typeface="+mn-cs"/>
        <a:sym typeface="Calibri"/>
      </a:defRPr>
    </a:lvl6pPr>
    <a:lvl7pPr indent="1371600" latinLnBrk="0">
      <a:spcBef>
        <a:spcPts val="400"/>
      </a:spcBef>
      <a:defRPr sz="1200">
        <a:latin typeface="+mn-lt"/>
        <a:ea typeface="+mn-ea"/>
        <a:cs typeface="+mn-cs"/>
        <a:sym typeface="Calibri"/>
      </a:defRPr>
    </a:lvl7pPr>
    <a:lvl8pPr indent="1600200" latinLnBrk="0">
      <a:spcBef>
        <a:spcPts val="400"/>
      </a:spcBef>
      <a:defRPr sz="1200">
        <a:latin typeface="+mn-lt"/>
        <a:ea typeface="+mn-ea"/>
        <a:cs typeface="+mn-cs"/>
        <a:sym typeface="Calibri"/>
      </a:defRPr>
    </a:lvl8pPr>
    <a:lvl9pPr indent="1828800" latinLnBrk="0">
      <a:spcBef>
        <a:spcPts val="400"/>
      </a:spcBef>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spTree>
      <p:nvGrpSpPr>
        <p:cNvPr id="1" name=""/>
        <p:cNvGrpSpPr/>
        <p:nvPr/>
      </p:nvGrpSpPr>
      <p:grpSpPr>
        <a:xfrm>
          <a:off x="0" y="0"/>
          <a:ext cx="0" cy="0"/>
          <a:chOff x="0" y="0"/>
          <a:chExt cx="0" cy="0"/>
        </a:xfrm>
      </p:grpSpPr>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spTree>
      <p:nvGrpSpPr>
        <p:cNvPr id="1" name=""/>
        <p:cNvGrpSpPr/>
        <p:nvPr/>
      </p:nvGrpSpPr>
      <p:grpSpPr>
        <a:xfrm>
          <a:off x="0" y="0"/>
          <a:ext cx="0" cy="0"/>
          <a:chOff x="0" y="0"/>
          <a:chExt cx="0" cy="0"/>
        </a:xfrm>
      </p:grpSpPr>
      <p:grpSp>
        <p:nvGrpSpPr>
          <p:cNvPr id="39" name="Group"/>
          <p:cNvGrpSpPr/>
          <p:nvPr/>
        </p:nvGrpSpPr>
        <p:grpSpPr>
          <a:xfrm>
            <a:off x="-7939" y="-7941"/>
            <a:ext cx="9169324" cy="6873883"/>
            <a:chOff x="-1" y="0"/>
            <a:chExt cx="9169323" cy="6873881"/>
          </a:xfrm>
        </p:grpSpPr>
        <p:sp>
          <p:nvSpPr>
            <p:cNvPr id="29" name="Line"/>
            <p:cNvSpPr/>
            <p:nvPr/>
          </p:nvSpPr>
          <p:spPr>
            <a:xfrm flipV="1">
              <a:off x="5138737" y="4183063"/>
              <a:ext cx="4022728" cy="2682878"/>
            </a:xfrm>
            <a:prstGeom prst="line">
              <a:avLst/>
            </a:prstGeom>
            <a:noFill/>
            <a:ln w="9525" cap="rnd">
              <a:solidFill>
                <a:srgbClr val="D8D8D8"/>
              </a:solidFill>
              <a:prstDash val="solid"/>
              <a:round/>
            </a:ln>
            <a:effectLst/>
          </p:spPr>
          <p:txBody>
            <a:bodyPr wrap="square" lIns="45718" tIns="45718" rIns="45718" bIns="45718" numCol="1" anchor="t">
              <a:noAutofit/>
            </a:bodyPr>
            <a:lstStyle/>
            <a:p>
              <a:pPr/>
            </a:p>
          </p:txBody>
        </p:sp>
        <p:sp>
          <p:nvSpPr>
            <p:cNvPr id="30" name="Line"/>
            <p:cNvSpPr/>
            <p:nvPr/>
          </p:nvSpPr>
          <p:spPr>
            <a:xfrm>
              <a:off x="7050087" y="7936"/>
              <a:ext cx="1219203" cy="6858005"/>
            </a:xfrm>
            <a:prstGeom prst="line">
              <a:avLst/>
            </a:prstGeom>
            <a:noFill/>
            <a:ln w="9525" cap="rnd">
              <a:solidFill>
                <a:srgbClr val="BFBFBF"/>
              </a:solidFill>
              <a:prstDash val="solid"/>
              <a:round/>
            </a:ln>
            <a:effectLst/>
          </p:spPr>
          <p:txBody>
            <a:bodyPr wrap="square" lIns="45718" tIns="45718" rIns="45718" bIns="45718" numCol="1" anchor="t">
              <a:noAutofit/>
            </a:bodyPr>
            <a:lstStyle/>
            <a:p>
              <a:pPr/>
            </a:p>
          </p:txBody>
        </p:sp>
        <p:sp>
          <p:nvSpPr>
            <p:cNvPr id="31" name="Shape"/>
            <p:cNvSpPr/>
            <p:nvPr/>
          </p:nvSpPr>
          <p:spPr>
            <a:xfrm>
              <a:off x="6899274" y="7937"/>
              <a:ext cx="2270049" cy="6865944"/>
            </a:xfrm>
            <a:custGeom>
              <a:avLst/>
              <a:gdLst/>
              <a:ahLst/>
              <a:cxnLst>
                <a:cxn ang="0">
                  <a:pos x="wd2" y="hd2"/>
                </a:cxn>
                <a:cxn ang="5400000">
                  <a:pos x="wd2" y="hd2"/>
                </a:cxn>
                <a:cxn ang="10800000">
                  <a:pos x="wd2" y="hd2"/>
                </a:cxn>
                <a:cxn ang="16200000">
                  <a:pos x="wd2" y="hd2"/>
                </a:cxn>
              </a:cxnLst>
              <a:rect l="0" t="0" r="r" b="b"/>
              <a:pathLst>
                <a:path w="21577" h="21600" fill="norm" stroke="1" extrusionOk="0">
                  <a:moveTo>
                    <a:pt x="19239" y="0"/>
                  </a:moveTo>
                  <a:lnTo>
                    <a:pt x="0" y="21573"/>
                  </a:lnTo>
                  <a:lnTo>
                    <a:pt x="21573" y="21600"/>
                  </a:lnTo>
                  <a:cubicBezTo>
                    <a:pt x="21600" y="14409"/>
                    <a:pt x="21466" y="7218"/>
                    <a:pt x="21493" y="27"/>
                  </a:cubicBezTo>
                  <a:lnTo>
                    <a:pt x="19239" y="0"/>
                  </a:lnTo>
                  <a:close/>
                </a:path>
              </a:pathLst>
            </a:custGeom>
            <a:solidFill>
              <a:schemeClr val="accent2">
                <a:lumOff val="16690"/>
                <a:alpha val="30195"/>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2" name="Shape"/>
            <p:cNvSpPr/>
            <p:nvPr/>
          </p:nvSpPr>
          <p:spPr>
            <a:xfrm>
              <a:off x="7213600" y="-1"/>
              <a:ext cx="1947837" cy="6865944"/>
            </a:xfrm>
            <a:custGeom>
              <a:avLst/>
              <a:gdLst/>
              <a:ahLst/>
              <a:cxnLst>
                <a:cxn ang="0">
                  <a:pos x="wd2" y="hd2"/>
                </a:cxn>
                <a:cxn ang="5400000">
                  <a:pos x="wd2" y="hd2"/>
                </a:cxn>
                <a:cxn ang="10800000">
                  <a:pos x="wd2" y="hd2"/>
                </a:cxn>
                <a:cxn ang="16200000">
                  <a:pos x="wd2" y="hd2"/>
                </a:cxn>
              </a:cxnLst>
              <a:rect l="0" t="0" r="r" b="b"/>
              <a:pathLst>
                <a:path w="21578" h="21600" fill="norm" stroke="1" extrusionOk="0">
                  <a:moveTo>
                    <a:pt x="0" y="0"/>
                  </a:moveTo>
                  <a:lnTo>
                    <a:pt x="13316" y="21600"/>
                  </a:lnTo>
                  <a:lnTo>
                    <a:pt x="21569" y="21600"/>
                  </a:lnTo>
                  <a:cubicBezTo>
                    <a:pt x="21537" y="14400"/>
                    <a:pt x="21600" y="7200"/>
                    <a:pt x="21569" y="0"/>
                  </a:cubicBezTo>
                  <a:lnTo>
                    <a:pt x="0" y="0"/>
                  </a:lnTo>
                  <a:close/>
                </a:path>
              </a:pathLst>
            </a:custGeom>
            <a:solidFill>
              <a:schemeClr val="accent2">
                <a:lumOff val="16690"/>
                <a:alpha val="19999"/>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3" name="Shape"/>
            <p:cNvSpPr/>
            <p:nvPr/>
          </p:nvSpPr>
          <p:spPr>
            <a:xfrm>
              <a:off x="6646862" y="3927477"/>
              <a:ext cx="2513016" cy="293846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544" y="0"/>
                  </a:lnTo>
                  <a:cubicBezTo>
                    <a:pt x="21563" y="7200"/>
                    <a:pt x="21581" y="14400"/>
                    <a:pt x="21600" y="21600"/>
                  </a:cubicBezTo>
                  <a:lnTo>
                    <a:pt x="0" y="21600"/>
                  </a:lnTo>
                  <a:close/>
                </a:path>
              </a:pathLst>
            </a:custGeom>
            <a:solidFill>
              <a:schemeClr val="accent2">
                <a:alpha val="72155"/>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4" name="Shape"/>
            <p:cNvSpPr/>
            <p:nvPr/>
          </p:nvSpPr>
          <p:spPr>
            <a:xfrm>
              <a:off x="7018336" y="-1"/>
              <a:ext cx="2143129" cy="686594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8716" y="21600"/>
                  </a:lnTo>
                  <a:lnTo>
                    <a:pt x="21600" y="21573"/>
                  </a:lnTo>
                  <a:lnTo>
                    <a:pt x="21600" y="0"/>
                  </a:lnTo>
                  <a:lnTo>
                    <a:pt x="0" y="0"/>
                  </a:lnTo>
                  <a:close/>
                </a:path>
              </a:pathLst>
            </a:custGeom>
            <a:solidFill>
              <a:srgbClr val="868686">
                <a:alpha val="70195"/>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5" name="Shape"/>
            <p:cNvSpPr/>
            <p:nvPr/>
          </p:nvSpPr>
          <p:spPr>
            <a:xfrm>
              <a:off x="8304212" y="-1"/>
              <a:ext cx="857254" cy="686594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53" y="0"/>
                  </a:moveTo>
                  <a:lnTo>
                    <a:pt x="0" y="21600"/>
                  </a:lnTo>
                  <a:lnTo>
                    <a:pt x="21600" y="21600"/>
                  </a:lnTo>
                  <a:cubicBezTo>
                    <a:pt x="21553" y="14400"/>
                    <a:pt x="21505" y="7200"/>
                    <a:pt x="21458" y="0"/>
                  </a:cubicBezTo>
                  <a:lnTo>
                    <a:pt x="17053" y="0"/>
                  </a:lnTo>
                  <a:close/>
                </a:path>
              </a:pathLst>
            </a:custGeom>
            <a:solidFill>
              <a:srgbClr val="EBEBEB">
                <a:alpha val="70195"/>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6" name="Shape"/>
            <p:cNvSpPr/>
            <p:nvPr/>
          </p:nvSpPr>
          <p:spPr>
            <a:xfrm>
              <a:off x="8085136" y="-1"/>
              <a:ext cx="1066822" cy="6865944"/>
            </a:xfrm>
            <a:custGeom>
              <a:avLst/>
              <a:gdLst/>
              <a:ahLst/>
              <a:cxnLst>
                <a:cxn ang="0">
                  <a:pos x="wd2" y="hd2"/>
                </a:cxn>
                <a:cxn ang="5400000">
                  <a:pos x="wd2" y="hd2"/>
                </a:cxn>
                <a:cxn ang="10800000">
                  <a:pos x="wd2" y="hd2"/>
                </a:cxn>
                <a:cxn ang="16200000">
                  <a:pos x="wd2" y="hd2"/>
                </a:cxn>
              </a:cxnLst>
              <a:rect l="0" t="0" r="r" b="b"/>
              <a:pathLst>
                <a:path w="21556" h="21600" fill="norm" stroke="1" extrusionOk="0">
                  <a:moveTo>
                    <a:pt x="0" y="0"/>
                  </a:moveTo>
                  <a:lnTo>
                    <a:pt x="18966" y="21600"/>
                  </a:lnTo>
                  <a:lnTo>
                    <a:pt x="21552" y="21600"/>
                  </a:lnTo>
                  <a:cubicBezTo>
                    <a:pt x="21600" y="14391"/>
                    <a:pt x="21217" y="7209"/>
                    <a:pt x="21265" y="0"/>
                  </a:cubicBezTo>
                  <a:lnTo>
                    <a:pt x="0" y="0"/>
                  </a:lnTo>
                  <a:close/>
                </a:path>
              </a:pathLst>
            </a:custGeom>
            <a:solidFill>
              <a:schemeClr val="accent2">
                <a:lumOff val="16690"/>
                <a:alpha val="65097"/>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7" name="Shape"/>
            <p:cNvSpPr/>
            <p:nvPr/>
          </p:nvSpPr>
          <p:spPr>
            <a:xfrm>
              <a:off x="8067675" y="4902202"/>
              <a:ext cx="1095378" cy="19637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500" y="0"/>
                  </a:lnTo>
                  <a:cubicBezTo>
                    <a:pt x="21533" y="7181"/>
                    <a:pt x="21567" y="14363"/>
                    <a:pt x="21600" y="21544"/>
                  </a:cubicBezTo>
                  <a:lnTo>
                    <a:pt x="0" y="21600"/>
                  </a:lnTo>
                  <a:close/>
                </a:path>
              </a:pathLst>
            </a:custGeom>
            <a:solidFill>
              <a:schemeClr val="accent2">
                <a:lumOff val="16690"/>
                <a:alpha val="79998"/>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8" name="Shape"/>
            <p:cNvSpPr/>
            <p:nvPr/>
          </p:nvSpPr>
          <p:spPr>
            <a:xfrm>
              <a:off x="-2" y="-2"/>
              <a:ext cx="863604" cy="569754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32"/>
                  </a:moveTo>
                  <a:lnTo>
                    <a:pt x="21600" y="0"/>
                  </a:lnTo>
                  <a:lnTo>
                    <a:pt x="21600" y="64"/>
                  </a:lnTo>
                  <a:lnTo>
                    <a:pt x="0" y="21600"/>
                  </a:lnTo>
                  <a:lnTo>
                    <a:pt x="0" y="32"/>
                  </a:lnTo>
                  <a:close/>
                </a:path>
              </a:pathLst>
            </a:custGeom>
            <a:solidFill>
              <a:schemeClr val="accent2">
                <a:lumOff val="16690"/>
                <a:alpha val="85096"/>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spTree>
      <p:nvGrpSpPr>
        <p:cNvPr id="1" name=""/>
        <p:cNvGrpSpPr/>
        <p:nvPr/>
      </p:nvGrpSpPr>
      <p:grpSpPr>
        <a:xfrm>
          <a:off x="0" y="0"/>
          <a:ext cx="0" cy="0"/>
          <a:chOff x="0" y="0"/>
          <a:chExt cx="0" cy="0"/>
        </a:xfrm>
      </p:grpSpPr>
      <p:sp>
        <p:nvSpPr>
          <p:cNvPr id="47" name="“"/>
          <p:cNvSpPr txBox="1"/>
          <p:nvPr/>
        </p:nvSpPr>
        <p:spPr>
          <a:xfrm>
            <a:off x="528319" y="469374"/>
            <a:ext cx="365764" cy="122659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spAutoFit/>
          </a:bodyPr>
          <a:lstStyle>
            <a:lvl1pPr>
              <a:defRPr sz="8000">
                <a:solidFill>
                  <a:srgbClr val="C0E474"/>
                </a:solidFill>
                <a:latin typeface="Arial"/>
                <a:ea typeface="Arial"/>
                <a:cs typeface="Arial"/>
                <a:sym typeface="Arial"/>
              </a:defRPr>
            </a:lvl1pPr>
          </a:lstStyle>
          <a:p>
            <a:pPr/>
            <a:r>
              <a:t>“</a:t>
            </a:r>
          </a:p>
        </p:txBody>
      </p:sp>
      <p:sp>
        <p:nvSpPr>
          <p:cNvPr id="48" name="”"/>
          <p:cNvSpPr txBox="1"/>
          <p:nvPr/>
        </p:nvSpPr>
        <p:spPr>
          <a:xfrm>
            <a:off x="6794182" y="2565667"/>
            <a:ext cx="365763" cy="122659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spAutoFit/>
          </a:bodyPr>
          <a:lstStyle>
            <a:lvl1pPr>
              <a:defRPr sz="8000">
                <a:solidFill>
                  <a:srgbClr val="C0E474"/>
                </a:solidFill>
                <a:latin typeface="Arial"/>
                <a:ea typeface="Arial"/>
                <a:cs typeface="Arial"/>
                <a:sym typeface="Arial"/>
              </a:defRPr>
            </a:lvl1pPr>
          </a:lstStyle>
          <a:p>
            <a:pPr/>
            <a:r>
              <a:t>”</a:t>
            </a:r>
          </a:p>
        </p:txBody>
      </p:sp>
      <p:sp>
        <p:nvSpPr>
          <p:cNvPr id="49" name="Title Text"/>
          <p:cNvSpPr txBox="1"/>
          <p:nvPr>
            <p:ph type="title"/>
          </p:nvPr>
        </p:nvSpPr>
        <p:spPr>
          <a:xfrm>
            <a:off x="609600" y="609600"/>
            <a:ext cx="6348413" cy="1320800"/>
          </a:xfrm>
          <a:prstGeom prst="rect">
            <a:avLst/>
          </a:prstGeom>
        </p:spPr>
        <p:txBody>
          <a:bodyPr>
            <a:normAutofit fontScale="100000" lnSpcReduction="0"/>
          </a:bodyPr>
          <a:lstStyle/>
          <a:p>
            <a:pPr/>
            <a:r>
              <a:t>Title Text</a:t>
            </a:r>
          </a:p>
        </p:txBody>
      </p:sp>
      <p:sp>
        <p:nvSpPr>
          <p:cNvPr id="50" name="Body Level One…"/>
          <p:cNvSpPr txBox="1"/>
          <p:nvPr>
            <p:ph type="body" sz="half" idx="1"/>
          </p:nvPr>
        </p:nvSpPr>
        <p:spPr>
          <a:xfrm>
            <a:off x="609600" y="2160585"/>
            <a:ext cx="6348413" cy="3881440"/>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5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spTree>
      <p:nvGrpSpPr>
        <p:cNvPr id="1" name=""/>
        <p:cNvGrpSpPr/>
        <p:nvPr/>
      </p:nvGrpSpPr>
      <p:grpSpPr>
        <a:xfrm>
          <a:off x="0" y="0"/>
          <a:ext cx="0" cy="0"/>
          <a:chOff x="0" y="0"/>
          <a:chExt cx="0" cy="0"/>
        </a:xfrm>
      </p:grpSpPr>
      <p:sp>
        <p:nvSpPr>
          <p:cNvPr id="58" name="“"/>
          <p:cNvSpPr txBox="1"/>
          <p:nvPr/>
        </p:nvSpPr>
        <p:spPr>
          <a:xfrm>
            <a:off x="528319" y="469374"/>
            <a:ext cx="365764" cy="122659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spAutoFit/>
          </a:bodyPr>
          <a:lstStyle>
            <a:lvl1pPr>
              <a:defRPr sz="8000">
                <a:solidFill>
                  <a:srgbClr val="C0E474"/>
                </a:solidFill>
                <a:latin typeface="Arial"/>
                <a:ea typeface="Arial"/>
                <a:cs typeface="Arial"/>
                <a:sym typeface="Arial"/>
              </a:defRPr>
            </a:lvl1pPr>
          </a:lstStyle>
          <a:p>
            <a:pPr/>
            <a:r>
              <a:t>“</a:t>
            </a:r>
          </a:p>
        </p:txBody>
      </p:sp>
      <p:sp>
        <p:nvSpPr>
          <p:cNvPr id="59" name="”"/>
          <p:cNvSpPr txBox="1"/>
          <p:nvPr/>
        </p:nvSpPr>
        <p:spPr>
          <a:xfrm>
            <a:off x="6794182" y="2565667"/>
            <a:ext cx="365763" cy="122659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spAutoFit/>
          </a:bodyPr>
          <a:lstStyle>
            <a:lvl1pPr>
              <a:defRPr sz="8000">
                <a:solidFill>
                  <a:srgbClr val="C0E474"/>
                </a:solidFill>
                <a:latin typeface="Arial"/>
                <a:ea typeface="Arial"/>
                <a:cs typeface="Arial"/>
                <a:sym typeface="Arial"/>
              </a:defRPr>
            </a:lvl1pPr>
          </a:lstStyle>
          <a:p>
            <a:pPr/>
            <a:r>
              <a:t>”</a:t>
            </a:r>
          </a:p>
        </p:txBody>
      </p:sp>
      <p:sp>
        <p:nvSpPr>
          <p:cNvPr id="60" name="Title Text"/>
          <p:cNvSpPr txBox="1"/>
          <p:nvPr>
            <p:ph type="title"/>
          </p:nvPr>
        </p:nvSpPr>
        <p:spPr>
          <a:xfrm>
            <a:off x="609600" y="609600"/>
            <a:ext cx="6348413" cy="1320800"/>
          </a:xfrm>
          <a:prstGeom prst="rect">
            <a:avLst/>
          </a:prstGeom>
        </p:spPr>
        <p:txBody>
          <a:bodyPr>
            <a:normAutofit fontScale="100000" lnSpcReduction="0"/>
          </a:bodyPr>
          <a:lstStyle/>
          <a:p>
            <a:pPr/>
            <a:r>
              <a:t>Title Text</a:t>
            </a:r>
          </a:p>
        </p:txBody>
      </p:sp>
      <p:sp>
        <p:nvSpPr>
          <p:cNvPr id="61" name="Body Level One…"/>
          <p:cNvSpPr txBox="1"/>
          <p:nvPr>
            <p:ph type="body" sz="half" idx="1"/>
          </p:nvPr>
        </p:nvSpPr>
        <p:spPr>
          <a:xfrm>
            <a:off x="609600" y="2160585"/>
            <a:ext cx="6348413" cy="3881440"/>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6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spTree>
      <p:nvGrpSpPr>
        <p:cNvPr id="1" name=""/>
        <p:cNvGrpSpPr/>
        <p:nvPr/>
      </p:nvGrpSpPr>
      <p:grpSpPr>
        <a:xfrm>
          <a:off x="0" y="0"/>
          <a:ext cx="0" cy="0"/>
          <a:chOff x="0" y="0"/>
          <a:chExt cx="0" cy="0"/>
        </a:xfrm>
      </p:grpSpPr>
      <p:sp>
        <p:nvSpPr>
          <p:cNvPr id="6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grpSp>
        <p:nvGrpSpPr>
          <p:cNvPr id="12" name="Group"/>
          <p:cNvGrpSpPr/>
          <p:nvPr/>
        </p:nvGrpSpPr>
        <p:grpSpPr>
          <a:xfrm>
            <a:off x="-7942" y="-7940"/>
            <a:ext cx="9169328" cy="6873882"/>
            <a:chOff x="0" y="0"/>
            <a:chExt cx="9169326" cy="6873880"/>
          </a:xfrm>
        </p:grpSpPr>
        <p:sp>
          <p:nvSpPr>
            <p:cNvPr id="2" name="Shape"/>
            <p:cNvSpPr/>
            <p:nvPr/>
          </p:nvSpPr>
          <p:spPr>
            <a:xfrm>
              <a:off x="-1" y="4021139"/>
              <a:ext cx="457204" cy="28527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0" y="21536"/>
                  </a:lnTo>
                  <a:cubicBezTo>
                    <a:pt x="133" y="14421"/>
                    <a:pt x="267" y="7307"/>
                    <a:pt x="0" y="0"/>
                  </a:cubicBezTo>
                  <a:close/>
                </a:path>
              </a:pathLst>
            </a:custGeom>
            <a:solidFill>
              <a:schemeClr val="accent2">
                <a:lumOff val="16690"/>
                <a:alpha val="85096"/>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 name="Line"/>
            <p:cNvSpPr/>
            <p:nvPr/>
          </p:nvSpPr>
          <p:spPr>
            <a:xfrm flipV="1">
              <a:off x="5138740" y="4183063"/>
              <a:ext cx="4022728" cy="2682878"/>
            </a:xfrm>
            <a:prstGeom prst="line">
              <a:avLst/>
            </a:prstGeom>
            <a:noFill/>
            <a:ln w="9525" cap="rnd">
              <a:solidFill>
                <a:srgbClr val="D8D8D8"/>
              </a:solidFill>
              <a:prstDash val="solid"/>
              <a:round/>
            </a:ln>
            <a:effectLst/>
          </p:spPr>
          <p:txBody>
            <a:bodyPr wrap="square" lIns="45718" tIns="45718" rIns="45718" bIns="45718" numCol="1" anchor="t">
              <a:noAutofit/>
            </a:bodyPr>
            <a:lstStyle/>
            <a:p>
              <a:pPr/>
            </a:p>
          </p:txBody>
        </p:sp>
        <p:sp>
          <p:nvSpPr>
            <p:cNvPr id="4" name="Line"/>
            <p:cNvSpPr/>
            <p:nvPr/>
          </p:nvSpPr>
          <p:spPr>
            <a:xfrm>
              <a:off x="7050090" y="7936"/>
              <a:ext cx="1219203" cy="6858005"/>
            </a:xfrm>
            <a:prstGeom prst="line">
              <a:avLst/>
            </a:prstGeom>
            <a:noFill/>
            <a:ln w="9525" cap="rnd">
              <a:solidFill>
                <a:srgbClr val="BFBFBF"/>
              </a:solidFill>
              <a:prstDash val="solid"/>
              <a:round/>
            </a:ln>
            <a:effectLst/>
          </p:spPr>
          <p:txBody>
            <a:bodyPr wrap="square" lIns="45718" tIns="45718" rIns="45718" bIns="45718" numCol="1" anchor="t">
              <a:noAutofit/>
            </a:bodyPr>
            <a:lstStyle/>
            <a:p>
              <a:pPr/>
            </a:p>
          </p:txBody>
        </p:sp>
        <p:sp>
          <p:nvSpPr>
            <p:cNvPr id="5" name="Shape"/>
            <p:cNvSpPr/>
            <p:nvPr/>
          </p:nvSpPr>
          <p:spPr>
            <a:xfrm>
              <a:off x="6899278" y="7937"/>
              <a:ext cx="2270048" cy="6865944"/>
            </a:xfrm>
            <a:custGeom>
              <a:avLst/>
              <a:gdLst/>
              <a:ahLst/>
              <a:cxnLst>
                <a:cxn ang="0">
                  <a:pos x="wd2" y="hd2"/>
                </a:cxn>
                <a:cxn ang="5400000">
                  <a:pos x="wd2" y="hd2"/>
                </a:cxn>
                <a:cxn ang="10800000">
                  <a:pos x="wd2" y="hd2"/>
                </a:cxn>
                <a:cxn ang="16200000">
                  <a:pos x="wd2" y="hd2"/>
                </a:cxn>
              </a:cxnLst>
              <a:rect l="0" t="0" r="r" b="b"/>
              <a:pathLst>
                <a:path w="21577" h="21600" fill="norm" stroke="1" extrusionOk="0">
                  <a:moveTo>
                    <a:pt x="19239" y="0"/>
                  </a:moveTo>
                  <a:lnTo>
                    <a:pt x="0" y="21573"/>
                  </a:lnTo>
                  <a:lnTo>
                    <a:pt x="21573" y="21600"/>
                  </a:lnTo>
                  <a:cubicBezTo>
                    <a:pt x="21600" y="14409"/>
                    <a:pt x="21466" y="7218"/>
                    <a:pt x="21493" y="27"/>
                  </a:cubicBezTo>
                  <a:lnTo>
                    <a:pt x="19239" y="0"/>
                  </a:lnTo>
                  <a:close/>
                </a:path>
              </a:pathLst>
            </a:custGeom>
            <a:solidFill>
              <a:schemeClr val="accent2">
                <a:lumOff val="16690"/>
                <a:alpha val="30195"/>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6" name="Shape"/>
            <p:cNvSpPr/>
            <p:nvPr/>
          </p:nvSpPr>
          <p:spPr>
            <a:xfrm>
              <a:off x="7213603" y="-1"/>
              <a:ext cx="1947839" cy="6865944"/>
            </a:xfrm>
            <a:custGeom>
              <a:avLst/>
              <a:gdLst/>
              <a:ahLst/>
              <a:cxnLst>
                <a:cxn ang="0">
                  <a:pos x="wd2" y="hd2"/>
                </a:cxn>
                <a:cxn ang="5400000">
                  <a:pos x="wd2" y="hd2"/>
                </a:cxn>
                <a:cxn ang="10800000">
                  <a:pos x="wd2" y="hd2"/>
                </a:cxn>
                <a:cxn ang="16200000">
                  <a:pos x="wd2" y="hd2"/>
                </a:cxn>
              </a:cxnLst>
              <a:rect l="0" t="0" r="r" b="b"/>
              <a:pathLst>
                <a:path w="21578" h="21600" fill="norm" stroke="1" extrusionOk="0">
                  <a:moveTo>
                    <a:pt x="0" y="0"/>
                  </a:moveTo>
                  <a:lnTo>
                    <a:pt x="13316" y="21600"/>
                  </a:lnTo>
                  <a:lnTo>
                    <a:pt x="21569" y="21600"/>
                  </a:lnTo>
                  <a:cubicBezTo>
                    <a:pt x="21537" y="14400"/>
                    <a:pt x="21600" y="7200"/>
                    <a:pt x="21569" y="0"/>
                  </a:cubicBezTo>
                  <a:lnTo>
                    <a:pt x="0" y="0"/>
                  </a:lnTo>
                  <a:close/>
                </a:path>
              </a:pathLst>
            </a:custGeom>
            <a:solidFill>
              <a:schemeClr val="accent2">
                <a:lumOff val="16690"/>
                <a:alpha val="19999"/>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7" name="Shape"/>
            <p:cNvSpPr/>
            <p:nvPr/>
          </p:nvSpPr>
          <p:spPr>
            <a:xfrm>
              <a:off x="6646865" y="3927477"/>
              <a:ext cx="2513017" cy="293846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544" y="0"/>
                  </a:lnTo>
                  <a:cubicBezTo>
                    <a:pt x="21563" y="7200"/>
                    <a:pt x="21581" y="14400"/>
                    <a:pt x="21600" y="21600"/>
                  </a:cubicBezTo>
                  <a:lnTo>
                    <a:pt x="0" y="21600"/>
                  </a:lnTo>
                  <a:close/>
                </a:path>
              </a:pathLst>
            </a:custGeom>
            <a:solidFill>
              <a:schemeClr val="accent2">
                <a:alpha val="72155"/>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8" name="Shape"/>
            <p:cNvSpPr/>
            <p:nvPr/>
          </p:nvSpPr>
          <p:spPr>
            <a:xfrm>
              <a:off x="7018340" y="-1"/>
              <a:ext cx="2143128" cy="686594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8716" y="21600"/>
                  </a:lnTo>
                  <a:lnTo>
                    <a:pt x="21600" y="21573"/>
                  </a:lnTo>
                  <a:lnTo>
                    <a:pt x="21600" y="0"/>
                  </a:lnTo>
                  <a:lnTo>
                    <a:pt x="0" y="0"/>
                  </a:lnTo>
                  <a:close/>
                </a:path>
              </a:pathLst>
            </a:custGeom>
            <a:solidFill>
              <a:srgbClr val="868686">
                <a:alpha val="70195"/>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9" name="Shape"/>
            <p:cNvSpPr/>
            <p:nvPr/>
          </p:nvSpPr>
          <p:spPr>
            <a:xfrm>
              <a:off x="8304216" y="-1"/>
              <a:ext cx="857253" cy="686594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53" y="0"/>
                  </a:moveTo>
                  <a:lnTo>
                    <a:pt x="0" y="21600"/>
                  </a:lnTo>
                  <a:lnTo>
                    <a:pt x="21600" y="21600"/>
                  </a:lnTo>
                  <a:cubicBezTo>
                    <a:pt x="21553" y="14400"/>
                    <a:pt x="21505" y="7200"/>
                    <a:pt x="21458" y="0"/>
                  </a:cubicBezTo>
                  <a:lnTo>
                    <a:pt x="17053" y="0"/>
                  </a:lnTo>
                  <a:close/>
                </a:path>
              </a:pathLst>
            </a:custGeom>
            <a:solidFill>
              <a:srgbClr val="EBEBEB">
                <a:alpha val="70195"/>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0" name="Shape"/>
            <p:cNvSpPr/>
            <p:nvPr/>
          </p:nvSpPr>
          <p:spPr>
            <a:xfrm>
              <a:off x="8085140" y="-1"/>
              <a:ext cx="1066822" cy="6865944"/>
            </a:xfrm>
            <a:custGeom>
              <a:avLst/>
              <a:gdLst/>
              <a:ahLst/>
              <a:cxnLst>
                <a:cxn ang="0">
                  <a:pos x="wd2" y="hd2"/>
                </a:cxn>
                <a:cxn ang="5400000">
                  <a:pos x="wd2" y="hd2"/>
                </a:cxn>
                <a:cxn ang="10800000">
                  <a:pos x="wd2" y="hd2"/>
                </a:cxn>
                <a:cxn ang="16200000">
                  <a:pos x="wd2" y="hd2"/>
                </a:cxn>
              </a:cxnLst>
              <a:rect l="0" t="0" r="r" b="b"/>
              <a:pathLst>
                <a:path w="21556" h="21600" fill="norm" stroke="1" extrusionOk="0">
                  <a:moveTo>
                    <a:pt x="0" y="0"/>
                  </a:moveTo>
                  <a:lnTo>
                    <a:pt x="18966" y="21600"/>
                  </a:lnTo>
                  <a:lnTo>
                    <a:pt x="21552" y="21600"/>
                  </a:lnTo>
                  <a:cubicBezTo>
                    <a:pt x="21600" y="14391"/>
                    <a:pt x="21217" y="7209"/>
                    <a:pt x="21265" y="0"/>
                  </a:cubicBezTo>
                  <a:lnTo>
                    <a:pt x="0" y="0"/>
                  </a:lnTo>
                  <a:close/>
                </a:path>
              </a:pathLst>
            </a:custGeom>
            <a:solidFill>
              <a:schemeClr val="accent2">
                <a:lumOff val="16690"/>
                <a:alpha val="65097"/>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1" name="Shape"/>
            <p:cNvSpPr/>
            <p:nvPr/>
          </p:nvSpPr>
          <p:spPr>
            <a:xfrm>
              <a:off x="8067678" y="4902202"/>
              <a:ext cx="1095378" cy="19637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500" y="0"/>
                  </a:lnTo>
                  <a:cubicBezTo>
                    <a:pt x="21533" y="7181"/>
                    <a:pt x="21567" y="14363"/>
                    <a:pt x="21600" y="21544"/>
                  </a:cubicBezTo>
                  <a:lnTo>
                    <a:pt x="0" y="21600"/>
                  </a:lnTo>
                  <a:close/>
                </a:path>
              </a:pathLst>
            </a:custGeom>
            <a:solidFill>
              <a:schemeClr val="accent2">
                <a:lumOff val="16690"/>
                <a:alpha val="79998"/>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13" name="Title Text"/>
          <p:cNvSpPr txBox="1"/>
          <p:nvPr>
            <p:ph type="title"/>
          </p:nvPr>
        </p:nvSpPr>
        <p:spPr>
          <a:xfrm>
            <a:off x="1370012" y="1371600"/>
            <a:ext cx="7315201" cy="106680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lstStyle/>
          <a:p>
            <a:pPr/>
            <a:r>
              <a:t>Title Text</a:t>
            </a:r>
          </a:p>
        </p:txBody>
      </p:sp>
      <p:sp>
        <p:nvSpPr>
          <p:cNvPr id="14" name="Body Level One…"/>
          <p:cNvSpPr txBox="1"/>
          <p:nvPr>
            <p:ph type="body" idx="1"/>
          </p:nvPr>
        </p:nvSpPr>
        <p:spPr>
          <a:xfrm>
            <a:off x="5103812" y="2438400"/>
            <a:ext cx="3581401" cy="441960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lstStyle/>
          <a:p>
            <a:pPr/>
            <a:r>
              <a:t>Body Level One</a:t>
            </a:r>
          </a:p>
          <a:p>
            <a:pPr lvl="1"/>
            <a:r>
              <a:t>Body Level Two</a:t>
            </a:r>
          </a:p>
          <a:p>
            <a:pPr lvl="2"/>
            <a:r>
              <a:t>Body Level Three</a:t>
            </a:r>
          </a:p>
          <a:p>
            <a:pPr lvl="3"/>
            <a:r>
              <a:t>Body Level Four</a:t>
            </a:r>
          </a:p>
          <a:p>
            <a:pPr lvl="4"/>
            <a:r>
              <a:t>Body Level Five</a:t>
            </a:r>
          </a:p>
        </p:txBody>
      </p:sp>
      <p:sp>
        <p:nvSpPr>
          <p:cNvPr id="15" name="Slide Number"/>
          <p:cNvSpPr txBox="1"/>
          <p:nvPr>
            <p:ph type="sldNum" sz="quarter" idx="2"/>
          </p:nvPr>
        </p:nvSpPr>
        <p:spPr>
          <a:xfrm>
            <a:off x="6733996" y="6115369"/>
            <a:ext cx="224018" cy="218437"/>
          </a:xfrm>
          <a:prstGeom prst="rect">
            <a:avLst/>
          </a:prstGeom>
          <a:ln w="12700">
            <a:miter lim="400000"/>
          </a:ln>
        </p:spPr>
        <p:txBody>
          <a:bodyPr wrap="none" lIns="45718" tIns="45718" rIns="45718" bIns="45718" anchor="ctr">
            <a:spAutoFit/>
          </a:bodyPr>
          <a:lstStyle>
            <a:lvl1pPr algn="r">
              <a:defRPr sz="900">
                <a:solidFill>
                  <a:schemeClr val="accent2">
                    <a:lumOff val="16690"/>
                  </a:schemeClr>
                </a:solidFill>
                <a:latin typeface="Trebuchet MS"/>
                <a:ea typeface="Trebuchet MS"/>
                <a:cs typeface="Trebuchet MS"/>
                <a:sym typeface="Trebuchet MS"/>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Lst>
  <p:transition xmlns:p14="http://schemas.microsoft.com/office/powerpoint/2010/main" spd="med" advClick="1"/>
  <p:txStyles>
    <p:titleStyle>
      <a:lvl1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2">
              <a:lumOff val="16690"/>
            </a:schemeClr>
          </a:solidFill>
          <a:uFillTx/>
          <a:latin typeface="Trebuchet MS"/>
          <a:ea typeface="Trebuchet MS"/>
          <a:cs typeface="Trebuchet MS"/>
          <a:sym typeface="Trebuchet MS"/>
        </a:defRPr>
      </a:lvl1pPr>
      <a:lvl2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2">
              <a:lumOff val="16690"/>
            </a:schemeClr>
          </a:solidFill>
          <a:uFillTx/>
          <a:latin typeface="Trebuchet MS"/>
          <a:ea typeface="Trebuchet MS"/>
          <a:cs typeface="Trebuchet MS"/>
          <a:sym typeface="Trebuchet MS"/>
        </a:defRPr>
      </a:lvl2pPr>
      <a:lvl3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2">
              <a:lumOff val="16690"/>
            </a:schemeClr>
          </a:solidFill>
          <a:uFillTx/>
          <a:latin typeface="Trebuchet MS"/>
          <a:ea typeface="Trebuchet MS"/>
          <a:cs typeface="Trebuchet MS"/>
          <a:sym typeface="Trebuchet MS"/>
        </a:defRPr>
      </a:lvl3pPr>
      <a:lvl4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2">
              <a:lumOff val="16690"/>
            </a:schemeClr>
          </a:solidFill>
          <a:uFillTx/>
          <a:latin typeface="Trebuchet MS"/>
          <a:ea typeface="Trebuchet MS"/>
          <a:cs typeface="Trebuchet MS"/>
          <a:sym typeface="Trebuchet MS"/>
        </a:defRPr>
      </a:lvl4pPr>
      <a:lvl5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2">
              <a:lumOff val="16690"/>
            </a:schemeClr>
          </a:solidFill>
          <a:uFillTx/>
          <a:latin typeface="Trebuchet MS"/>
          <a:ea typeface="Trebuchet MS"/>
          <a:cs typeface="Trebuchet MS"/>
          <a:sym typeface="Trebuchet MS"/>
        </a:defRPr>
      </a:lvl5pPr>
      <a:lvl6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2">
              <a:lumOff val="16690"/>
            </a:schemeClr>
          </a:solidFill>
          <a:uFillTx/>
          <a:latin typeface="Trebuchet MS"/>
          <a:ea typeface="Trebuchet MS"/>
          <a:cs typeface="Trebuchet MS"/>
          <a:sym typeface="Trebuchet MS"/>
        </a:defRPr>
      </a:lvl6pPr>
      <a:lvl7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2">
              <a:lumOff val="16690"/>
            </a:schemeClr>
          </a:solidFill>
          <a:uFillTx/>
          <a:latin typeface="Trebuchet MS"/>
          <a:ea typeface="Trebuchet MS"/>
          <a:cs typeface="Trebuchet MS"/>
          <a:sym typeface="Trebuchet MS"/>
        </a:defRPr>
      </a:lvl7pPr>
      <a:lvl8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2">
              <a:lumOff val="16690"/>
            </a:schemeClr>
          </a:solidFill>
          <a:uFillTx/>
          <a:latin typeface="Trebuchet MS"/>
          <a:ea typeface="Trebuchet MS"/>
          <a:cs typeface="Trebuchet MS"/>
          <a:sym typeface="Trebuchet MS"/>
        </a:defRPr>
      </a:lvl8pPr>
      <a:lvl9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2">
              <a:lumOff val="16690"/>
            </a:schemeClr>
          </a:solidFill>
          <a:uFillTx/>
          <a:latin typeface="Trebuchet MS"/>
          <a:ea typeface="Trebuchet MS"/>
          <a:cs typeface="Trebuchet MS"/>
          <a:sym typeface="Trebuchet MS"/>
        </a:defRPr>
      </a:lvl9pPr>
    </p:titleStyle>
    <p:bodyStyle>
      <a:lvl1pPr marL="342900" marR="0" indent="-342900" algn="l" defTabSz="457200" rtl="0" latinLnBrk="0">
        <a:lnSpc>
          <a:spcPct val="100000"/>
        </a:lnSpc>
        <a:spcBef>
          <a:spcPts val="1000"/>
        </a:spcBef>
        <a:spcAft>
          <a:spcPts val="0"/>
        </a:spcAft>
        <a:buClr>
          <a:schemeClr val="accent2">
            <a:lumOff val="16690"/>
          </a:schemeClr>
        </a:buClr>
        <a:buSzPct val="80000"/>
        <a:buFont typeface="Trebuchet MS"/>
        <a:buChar char="u"/>
        <a:tabLst/>
        <a:defRPr b="0" baseline="0" cap="none" i="0" spc="0" strike="noStrike" sz="1800" u="none">
          <a:solidFill>
            <a:srgbClr val="404040"/>
          </a:solidFill>
          <a:uFillTx/>
          <a:latin typeface="Trebuchet MS"/>
          <a:ea typeface="Trebuchet MS"/>
          <a:cs typeface="Trebuchet MS"/>
          <a:sym typeface="Trebuchet MS"/>
        </a:defRPr>
      </a:lvl1pPr>
      <a:lvl2pPr marL="778668" marR="0" indent="-321468" algn="l" defTabSz="457200" rtl="0" latinLnBrk="0">
        <a:lnSpc>
          <a:spcPct val="100000"/>
        </a:lnSpc>
        <a:spcBef>
          <a:spcPts val="1000"/>
        </a:spcBef>
        <a:spcAft>
          <a:spcPts val="0"/>
        </a:spcAft>
        <a:buClr>
          <a:schemeClr val="accent2">
            <a:lumOff val="16690"/>
          </a:schemeClr>
        </a:buClr>
        <a:buSzPct val="80000"/>
        <a:buFont typeface="Trebuchet MS"/>
        <a:buChar char="u"/>
        <a:tabLst/>
        <a:defRPr b="0" baseline="0" cap="none" i="0" spc="0" strike="noStrike" sz="1800" u="none">
          <a:solidFill>
            <a:srgbClr val="404040"/>
          </a:solidFill>
          <a:uFillTx/>
          <a:latin typeface="Trebuchet MS"/>
          <a:ea typeface="Trebuchet MS"/>
          <a:cs typeface="Trebuchet MS"/>
          <a:sym typeface="Trebuchet MS"/>
        </a:defRPr>
      </a:lvl2pPr>
      <a:lvl3pPr marL="1208314" marR="0" indent="-293914" algn="l" defTabSz="457200" rtl="0" latinLnBrk="0">
        <a:lnSpc>
          <a:spcPct val="100000"/>
        </a:lnSpc>
        <a:spcBef>
          <a:spcPts val="1000"/>
        </a:spcBef>
        <a:spcAft>
          <a:spcPts val="0"/>
        </a:spcAft>
        <a:buClr>
          <a:schemeClr val="accent2">
            <a:lumOff val="16690"/>
          </a:schemeClr>
        </a:buClr>
        <a:buSzPct val="80000"/>
        <a:buFont typeface="Trebuchet MS"/>
        <a:buChar char="u"/>
        <a:tabLst/>
        <a:defRPr b="0" baseline="0" cap="none" i="0" spc="0" strike="noStrike" sz="1800" u="none">
          <a:solidFill>
            <a:srgbClr val="404040"/>
          </a:solidFill>
          <a:uFillTx/>
          <a:latin typeface="Trebuchet MS"/>
          <a:ea typeface="Trebuchet MS"/>
          <a:cs typeface="Trebuchet MS"/>
          <a:sym typeface="Trebuchet MS"/>
        </a:defRPr>
      </a:lvl3pPr>
      <a:lvl4pPr marL="1714500" marR="0" indent="-342900" algn="l" defTabSz="457200" rtl="0" latinLnBrk="0">
        <a:lnSpc>
          <a:spcPct val="100000"/>
        </a:lnSpc>
        <a:spcBef>
          <a:spcPts val="1000"/>
        </a:spcBef>
        <a:spcAft>
          <a:spcPts val="0"/>
        </a:spcAft>
        <a:buClr>
          <a:schemeClr val="accent2">
            <a:lumOff val="16690"/>
          </a:schemeClr>
        </a:buClr>
        <a:buSzPct val="80000"/>
        <a:buFont typeface="Trebuchet MS"/>
        <a:buChar char="u"/>
        <a:tabLst/>
        <a:defRPr b="0" baseline="0" cap="none" i="0" spc="0" strike="noStrike" sz="1800" u="none">
          <a:solidFill>
            <a:srgbClr val="404040"/>
          </a:solidFill>
          <a:uFillTx/>
          <a:latin typeface="Trebuchet MS"/>
          <a:ea typeface="Trebuchet MS"/>
          <a:cs typeface="Trebuchet MS"/>
          <a:sym typeface="Trebuchet MS"/>
        </a:defRPr>
      </a:lvl4pPr>
      <a:lvl5pPr marL="2057400" marR="0" indent="-228600" algn="l" defTabSz="457200" rtl="0" latinLnBrk="0">
        <a:lnSpc>
          <a:spcPct val="100000"/>
        </a:lnSpc>
        <a:spcBef>
          <a:spcPts val="1000"/>
        </a:spcBef>
        <a:spcAft>
          <a:spcPts val="0"/>
        </a:spcAft>
        <a:buClr>
          <a:schemeClr val="accent2">
            <a:lumOff val="16690"/>
          </a:schemeClr>
        </a:buClr>
        <a:buSzPct val="80000"/>
        <a:buFont typeface="Trebuchet MS"/>
        <a:buChar char="u"/>
        <a:tabLst/>
        <a:defRPr b="0" baseline="0" cap="none" i="0" spc="0" strike="noStrike" sz="1800" u="none">
          <a:solidFill>
            <a:srgbClr val="404040"/>
          </a:solidFill>
          <a:uFillTx/>
          <a:latin typeface="Trebuchet MS"/>
          <a:ea typeface="Trebuchet MS"/>
          <a:cs typeface="Trebuchet MS"/>
          <a:sym typeface="Trebuchet MS"/>
        </a:defRPr>
      </a:lvl5pPr>
      <a:lvl6pPr marL="0" marR="0" indent="0" algn="l" defTabSz="457200" rtl="0" latinLnBrk="0">
        <a:lnSpc>
          <a:spcPct val="100000"/>
        </a:lnSpc>
        <a:spcBef>
          <a:spcPts val="1000"/>
        </a:spcBef>
        <a:spcAft>
          <a:spcPts val="0"/>
        </a:spcAft>
        <a:buClr>
          <a:schemeClr val="accent2">
            <a:lumOff val="16690"/>
          </a:schemeClr>
        </a:buClr>
        <a:buSzTx/>
        <a:buFont typeface="Trebuchet MS"/>
        <a:buNone/>
        <a:tabLst/>
        <a:defRPr b="0" baseline="0" cap="none" i="0" spc="0" strike="noStrike" sz="1800" u="none">
          <a:solidFill>
            <a:srgbClr val="404040"/>
          </a:solidFill>
          <a:uFillTx/>
          <a:latin typeface="Trebuchet MS"/>
          <a:ea typeface="Trebuchet MS"/>
          <a:cs typeface="Trebuchet MS"/>
          <a:sym typeface="Trebuchet MS"/>
        </a:defRPr>
      </a:lvl6pPr>
      <a:lvl7pPr marL="0" marR="0" indent="0" algn="l" defTabSz="457200" rtl="0" latinLnBrk="0">
        <a:lnSpc>
          <a:spcPct val="100000"/>
        </a:lnSpc>
        <a:spcBef>
          <a:spcPts val="1000"/>
        </a:spcBef>
        <a:spcAft>
          <a:spcPts val="0"/>
        </a:spcAft>
        <a:buClr>
          <a:schemeClr val="accent2">
            <a:lumOff val="16690"/>
          </a:schemeClr>
        </a:buClr>
        <a:buSzTx/>
        <a:buFont typeface="Trebuchet MS"/>
        <a:buNone/>
        <a:tabLst/>
        <a:defRPr b="0" baseline="0" cap="none" i="0" spc="0" strike="noStrike" sz="1800" u="none">
          <a:solidFill>
            <a:srgbClr val="404040"/>
          </a:solidFill>
          <a:uFillTx/>
          <a:latin typeface="Trebuchet MS"/>
          <a:ea typeface="Trebuchet MS"/>
          <a:cs typeface="Trebuchet MS"/>
          <a:sym typeface="Trebuchet MS"/>
        </a:defRPr>
      </a:lvl7pPr>
      <a:lvl8pPr marL="0" marR="0" indent="0" algn="l" defTabSz="457200" rtl="0" latinLnBrk="0">
        <a:lnSpc>
          <a:spcPct val="100000"/>
        </a:lnSpc>
        <a:spcBef>
          <a:spcPts val="1000"/>
        </a:spcBef>
        <a:spcAft>
          <a:spcPts val="0"/>
        </a:spcAft>
        <a:buClr>
          <a:schemeClr val="accent2">
            <a:lumOff val="16690"/>
          </a:schemeClr>
        </a:buClr>
        <a:buSzTx/>
        <a:buFont typeface="Trebuchet MS"/>
        <a:buNone/>
        <a:tabLst/>
        <a:defRPr b="0" baseline="0" cap="none" i="0" spc="0" strike="noStrike" sz="1800" u="none">
          <a:solidFill>
            <a:srgbClr val="404040"/>
          </a:solidFill>
          <a:uFillTx/>
          <a:latin typeface="Trebuchet MS"/>
          <a:ea typeface="Trebuchet MS"/>
          <a:cs typeface="Trebuchet MS"/>
          <a:sym typeface="Trebuchet MS"/>
        </a:defRPr>
      </a:lvl8pPr>
      <a:lvl9pPr marL="0" marR="0" indent="0" algn="l" defTabSz="457200" rtl="0" latinLnBrk="0">
        <a:lnSpc>
          <a:spcPct val="100000"/>
        </a:lnSpc>
        <a:spcBef>
          <a:spcPts val="1000"/>
        </a:spcBef>
        <a:spcAft>
          <a:spcPts val="0"/>
        </a:spcAft>
        <a:buClr>
          <a:schemeClr val="accent2">
            <a:lumOff val="16690"/>
          </a:schemeClr>
        </a:buClr>
        <a:buSzTx/>
        <a:buFont typeface="Trebuchet MS"/>
        <a:buNone/>
        <a:tabLst/>
        <a:defRPr b="0" baseline="0" cap="none" i="0" spc="0" strike="noStrike" sz="1800" u="none">
          <a:solidFill>
            <a:srgbClr val="404040"/>
          </a:solidFill>
          <a:uFillTx/>
          <a:latin typeface="Trebuchet MS"/>
          <a:ea typeface="Trebuchet MS"/>
          <a:cs typeface="Trebuchet MS"/>
          <a:sym typeface="Trebuchet MS"/>
        </a:defRPr>
      </a:lvl9pPr>
    </p:bodyStyle>
    <p:otherStyle>
      <a:lvl1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1pPr>
      <a:lvl2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2pPr>
      <a:lvl3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3pPr>
      <a:lvl4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4pPr>
      <a:lvl5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5pPr>
      <a:lvl6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6pPr>
      <a:lvl7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7pPr>
      <a:lvl8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8pPr>
      <a:lvl9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ethelbert-road.kent.sch.uk/safeguarding/" TargetMode="External"/><Relationship Id="rId3" Type="http://schemas.openxmlformats.org/officeDocument/2006/relationships/image" Target="../media/image2.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ethelbert-road.kent.sch.uk/special-educational-needs-and-disability/" TargetMode="External"/></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1.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spellingframe.co.uk/" TargetMode="External"/><Relationship Id="rId3" Type="http://schemas.openxmlformats.org/officeDocument/2006/relationships/image" Target="../media/image10.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1.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2.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3.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17.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8.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s://www.ethelbert-road.kent.sch.uk/lifewise-scheme/" TargetMode="External"/></Relationships>

</file>

<file path=ppt/slides/_rels/slide2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hyperlink" Target="mailto:y6@ethelbert-road.kent.sch.uk" TargetMode="External"/></Relationships>

</file>

<file path=ppt/slides/_rels/slide23.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0.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8" name="Onyx Class Year 6"/>
          <p:cNvSpPr txBox="1"/>
          <p:nvPr>
            <p:ph type="title" idx="4294967295"/>
          </p:nvPr>
        </p:nvSpPr>
        <p:spPr>
          <a:xfrm>
            <a:off x="1130298" y="2405060"/>
            <a:ext cx="5827717" cy="1646240"/>
          </a:xfrm>
          <a:prstGeom prst="rect">
            <a:avLst/>
          </a:prstGeom>
        </p:spPr>
        <p:txBody>
          <a:bodyPr anchor="b">
            <a:normAutofit fontScale="100000" lnSpcReduction="0"/>
          </a:bodyPr>
          <a:lstStyle/>
          <a:p>
            <a:pPr algn="r" defTabSz="374904">
              <a:defRPr sz="5900" u="sng">
                <a:solidFill>
                  <a:srgbClr val="002060"/>
                </a:solidFill>
                <a:latin typeface="Gill Sans UltraBold"/>
                <a:ea typeface="Gill Sans UltraBold"/>
                <a:cs typeface="Gill Sans UltraBold"/>
                <a:sym typeface="Gill Sans UltraBold"/>
              </a:defRPr>
            </a:pPr>
            <a:r>
              <a:t>Onyx Class</a:t>
            </a:r>
            <a:br/>
            <a:r>
              <a:rPr sz="3900"/>
              <a:t>Year 6</a:t>
            </a:r>
          </a:p>
        </p:txBody>
      </p:sp>
      <p:sp>
        <p:nvSpPr>
          <p:cNvPr id="79" name="Curriculum &amp; General Information"/>
          <p:cNvSpPr txBox="1"/>
          <p:nvPr>
            <p:ph type="body" sz="quarter" idx="4294967295"/>
          </p:nvPr>
        </p:nvSpPr>
        <p:spPr>
          <a:xfrm>
            <a:off x="1130298" y="4051300"/>
            <a:ext cx="5827717" cy="1096963"/>
          </a:xfrm>
          <a:prstGeom prst="rect">
            <a:avLst/>
          </a:prstGeom>
        </p:spPr>
        <p:txBody>
          <a:bodyPr>
            <a:normAutofit fontScale="100000" lnSpcReduction="0"/>
          </a:bodyPr>
          <a:lstStyle/>
          <a:p>
            <a:pPr marL="0" indent="0" algn="r" defTabSz="352042">
              <a:lnSpc>
                <a:spcPct val="80000"/>
              </a:lnSpc>
              <a:spcBef>
                <a:spcPts val="700"/>
              </a:spcBef>
              <a:buSzTx/>
              <a:buNone/>
              <a:defRPr sz="2100">
                <a:solidFill>
                  <a:srgbClr val="002060"/>
                </a:solidFill>
                <a:latin typeface="Comic Sans MS"/>
                <a:ea typeface="Comic Sans MS"/>
                <a:cs typeface="Comic Sans MS"/>
                <a:sym typeface="Comic Sans MS"/>
              </a:defRPr>
            </a:pPr>
          </a:p>
          <a:p>
            <a:pPr marL="0" indent="0" algn="r" defTabSz="352042">
              <a:lnSpc>
                <a:spcPct val="80000"/>
              </a:lnSpc>
              <a:spcBef>
                <a:spcPts val="700"/>
              </a:spcBef>
              <a:buSzTx/>
              <a:buNone/>
              <a:defRPr sz="2100">
                <a:solidFill>
                  <a:srgbClr val="002060"/>
                </a:solidFill>
                <a:latin typeface="Gill Sans UltraBold"/>
                <a:ea typeface="Gill Sans UltraBold"/>
                <a:cs typeface="Gill Sans UltraBold"/>
                <a:sym typeface="Gill Sans UltraBold"/>
              </a:defRPr>
            </a:pPr>
            <a:r>
              <a:t>Curriculum &amp; General Information</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1" name="Staffing"/>
          <p:cNvSpPr txBox="1"/>
          <p:nvPr/>
        </p:nvSpPr>
        <p:spPr>
          <a:xfrm>
            <a:off x="801368" y="404811"/>
            <a:ext cx="7541263" cy="8915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5000">
                <a:solidFill>
                  <a:srgbClr val="002060"/>
                </a:solidFill>
                <a:latin typeface="Gill Sans UltraBold"/>
                <a:ea typeface="Gill Sans UltraBold"/>
                <a:cs typeface="Gill Sans UltraBold"/>
                <a:sym typeface="Gill Sans UltraBold"/>
              </a:defRPr>
            </a:lvl1pPr>
          </a:lstStyle>
          <a:p>
            <a:pPr/>
            <a:r>
              <a:t>Staffing</a:t>
            </a:r>
          </a:p>
        </p:txBody>
      </p:sp>
      <p:sp>
        <p:nvSpPr>
          <p:cNvPr id="82" name="Mrs Calzada and Mrs Haylor – Class Teachers (Topic and PE)…"/>
          <p:cNvSpPr txBox="1"/>
          <p:nvPr/>
        </p:nvSpPr>
        <p:spPr>
          <a:xfrm>
            <a:off x="153668" y="1484312"/>
            <a:ext cx="8836664" cy="45618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lgn="ctr">
              <a:defRPr sz="2800">
                <a:solidFill>
                  <a:srgbClr val="002060"/>
                </a:solidFill>
                <a:latin typeface="Gill Sans MT"/>
                <a:ea typeface="Gill Sans MT"/>
                <a:cs typeface="Gill Sans MT"/>
                <a:sym typeface="Gill Sans MT"/>
              </a:defRPr>
            </a:pPr>
            <a:r>
              <a:t>Mrs Calzada and Mrs Haylor – Class Teachers (Topic and PE)</a:t>
            </a:r>
          </a:p>
          <a:p>
            <a:pPr algn="ctr">
              <a:defRPr sz="2800">
                <a:solidFill>
                  <a:srgbClr val="002060"/>
                </a:solidFill>
                <a:latin typeface="Gill Sans MT"/>
                <a:ea typeface="Gill Sans MT"/>
                <a:cs typeface="Gill Sans MT"/>
                <a:sym typeface="Gill Sans MT"/>
              </a:defRPr>
            </a:pPr>
            <a:r>
              <a:t>Mr Adkins – Teacher (Maths, Science, and Computing)</a:t>
            </a:r>
          </a:p>
          <a:p>
            <a:pPr algn="ctr">
              <a:defRPr sz="2800">
                <a:solidFill>
                  <a:srgbClr val="002060"/>
                </a:solidFill>
                <a:latin typeface="Gill Sans MT"/>
                <a:ea typeface="Gill Sans MT"/>
                <a:cs typeface="Gill Sans MT"/>
                <a:sym typeface="Gill Sans MT"/>
              </a:defRPr>
            </a:pPr>
          </a:p>
          <a:p>
            <a:pPr algn="ctr">
              <a:defRPr sz="2800">
                <a:solidFill>
                  <a:srgbClr val="002060"/>
                </a:solidFill>
                <a:latin typeface="Gill Sans MT"/>
                <a:ea typeface="Gill Sans MT"/>
                <a:cs typeface="Gill Sans MT"/>
                <a:sym typeface="Gill Sans MT"/>
              </a:defRPr>
            </a:pPr>
            <a:r>
              <a:t>Miss Clegg and Mrs Willis – Teaching Assistants</a:t>
            </a:r>
          </a:p>
          <a:p>
            <a:pPr algn="ctr">
              <a:defRPr sz="2800">
                <a:solidFill>
                  <a:srgbClr val="002060"/>
                </a:solidFill>
                <a:latin typeface="Gill Sans MT"/>
                <a:ea typeface="Gill Sans MT"/>
                <a:cs typeface="Gill Sans MT"/>
                <a:sym typeface="Gill Sans MT"/>
              </a:defRPr>
            </a:pPr>
            <a:r>
              <a:t>Mrs Davis – Teaching Assistant</a:t>
            </a:r>
          </a:p>
          <a:p>
            <a:pPr algn="ctr">
              <a:defRPr sz="2800">
                <a:solidFill>
                  <a:srgbClr val="002060"/>
                </a:solidFill>
                <a:latin typeface="Gill Sans MT"/>
                <a:ea typeface="Gill Sans MT"/>
                <a:cs typeface="Gill Sans MT"/>
                <a:sym typeface="Gill Sans MT"/>
              </a:defRPr>
            </a:pPr>
          </a:p>
          <a:p>
            <a:pPr algn="ctr">
              <a:defRPr sz="2800">
                <a:solidFill>
                  <a:srgbClr val="002060"/>
                </a:solidFill>
                <a:latin typeface="Gill Sans MT"/>
                <a:ea typeface="Gill Sans MT"/>
                <a:cs typeface="Gill Sans MT"/>
                <a:sym typeface="Gill Sans MT"/>
              </a:defRPr>
            </a:pPr>
          </a:p>
          <a:p>
            <a:pPr algn="ctr">
              <a:defRPr sz="2800">
                <a:solidFill>
                  <a:srgbClr val="002060"/>
                </a:solidFill>
                <a:latin typeface="Gill Sans MT"/>
                <a:ea typeface="Gill Sans MT"/>
                <a:cs typeface="Gill Sans MT"/>
                <a:sym typeface="Gill Sans MT"/>
              </a:defRPr>
            </a:pPr>
            <a:r>
              <a:t>Mrs Willis – Art/DT Teacher</a:t>
            </a:r>
          </a:p>
          <a:p>
            <a:pPr algn="ctr">
              <a:defRPr sz="2800">
                <a:solidFill>
                  <a:srgbClr val="002060"/>
                </a:solidFill>
                <a:latin typeface="Gill Sans MT"/>
                <a:ea typeface="Gill Sans MT"/>
                <a:cs typeface="Gill Sans MT"/>
                <a:sym typeface="Gill Sans MT"/>
              </a:defRPr>
            </a:pPr>
            <a:r>
              <a:t>Mrs Appleton – Science/RE </a:t>
            </a:r>
          </a:p>
          <a:p>
            <a:pPr algn="ctr">
              <a:defRPr sz="2800">
                <a:solidFill>
                  <a:srgbClr val="002060"/>
                </a:solidFill>
                <a:latin typeface="Gill Sans MT"/>
                <a:ea typeface="Gill Sans MT"/>
                <a:cs typeface="Gill Sans MT"/>
                <a:sym typeface="Gill Sans MT"/>
              </a:defRPr>
            </a:pPr>
            <a:r>
              <a:t>Mrs Salt – Spanish Teacher</a:t>
            </a:r>
          </a:p>
          <a:p>
            <a:pPr algn="ctr">
              <a:defRPr sz="2800">
                <a:solidFill>
                  <a:srgbClr val="002060"/>
                </a:solidFill>
                <a:latin typeface="Gill Sans MT"/>
                <a:ea typeface="Gill Sans MT"/>
                <a:cs typeface="Gill Sans MT"/>
                <a:sym typeface="Gill Sans MT"/>
              </a:defRPr>
            </a:pPr>
            <a:r>
              <a:t>Miss Brown – Sports Coach</a:t>
            </a:r>
          </a:p>
        </p:txBody>
      </p:sp>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4" name="Screenshot 2024-09-24 at 13.45.46.png" descr="Screenshot 2024-09-24 at 13.45.46.png"/>
          <p:cNvPicPr>
            <a:picLocks noChangeAspect="1"/>
          </p:cNvPicPr>
          <p:nvPr/>
        </p:nvPicPr>
        <p:blipFill>
          <a:blip r:embed="rId2">
            <a:extLst/>
          </a:blip>
          <a:stretch>
            <a:fillRect/>
          </a:stretch>
        </p:blipFill>
        <p:spPr>
          <a:xfrm>
            <a:off x="629089" y="831852"/>
            <a:ext cx="7885822" cy="5194296"/>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6" name="Staffing"/>
          <p:cNvSpPr txBox="1"/>
          <p:nvPr/>
        </p:nvSpPr>
        <p:spPr>
          <a:xfrm>
            <a:off x="801368" y="404811"/>
            <a:ext cx="7541263" cy="8915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5000">
                <a:solidFill>
                  <a:srgbClr val="002060"/>
                </a:solidFill>
                <a:latin typeface="Gill Sans UltraBold"/>
                <a:ea typeface="Gill Sans UltraBold"/>
                <a:cs typeface="Gill Sans UltraBold"/>
                <a:sym typeface="Gill Sans UltraBold"/>
              </a:defRPr>
            </a:lvl1pPr>
          </a:lstStyle>
          <a:p>
            <a:pPr/>
            <a:r>
              <a:t>Safeguarding</a:t>
            </a:r>
          </a:p>
        </p:txBody>
      </p:sp>
      <p:sp>
        <p:nvSpPr>
          <p:cNvPr id="87" name="Rectangle 2"/>
          <p:cNvSpPr txBox="1"/>
          <p:nvPr/>
        </p:nvSpPr>
        <p:spPr>
          <a:xfrm>
            <a:off x="4318460" y="1296354"/>
            <a:ext cx="4538751" cy="17297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a:latin typeface="Arial"/>
                <a:ea typeface="Arial"/>
                <a:cs typeface="Arial"/>
                <a:sym typeface="Arial"/>
              </a:defRPr>
            </a:pPr>
            <a:r>
              <a:rPr sz="1800"/>
              <a:t>Safeguarding our children is a very important part of our practice and it is important that parents are confident about the school’s arrangements to keep their child safe. </a:t>
            </a:r>
            <a:r>
              <a:t> </a:t>
            </a:r>
            <a:r>
              <a:rPr sz="1400" u="sng">
                <a:solidFill>
                  <a:srgbClr val="0000FF"/>
                </a:solidFill>
                <a:uFill>
                  <a:solidFill>
                    <a:srgbClr val="0000FF"/>
                  </a:solidFill>
                </a:uFill>
                <a:latin typeface="inherit"/>
                <a:ea typeface="inherit"/>
                <a:cs typeface="inherit"/>
                <a:sym typeface="inherit"/>
                <a:hlinkClick r:id="rId2" invalidUrl="" action="" tgtFrame="" tooltip="" history="1" highlightClick="0" endSnd="0"/>
              </a:rPr>
              <a:t>https://www.ethelbert-road.kent.sch.uk/safeguarding</a:t>
            </a:r>
          </a:p>
        </p:txBody>
      </p:sp>
      <p:pic>
        <p:nvPicPr>
          <p:cNvPr id="88" name="Picture 2" descr="Picture 2"/>
          <p:cNvPicPr>
            <a:picLocks noChangeAspect="1"/>
          </p:cNvPicPr>
          <p:nvPr/>
        </p:nvPicPr>
        <p:blipFill>
          <a:blip r:embed="rId3">
            <a:extLst/>
          </a:blip>
          <a:stretch>
            <a:fillRect/>
          </a:stretch>
        </p:blipFill>
        <p:spPr>
          <a:xfrm>
            <a:off x="598517" y="1296353"/>
            <a:ext cx="3000880" cy="4265294"/>
          </a:xfrm>
          <a:prstGeom prst="rect">
            <a:avLst/>
          </a:prstGeom>
          <a:ln w="12700">
            <a:miter lim="400000"/>
          </a:ln>
        </p:spPr>
      </p:pic>
      <p:sp>
        <p:nvSpPr>
          <p:cNvPr id="89" name="Rectangle 3"/>
          <p:cNvSpPr txBox="1"/>
          <p:nvPr/>
        </p:nvSpPr>
        <p:spPr>
          <a:xfrm>
            <a:off x="4276204" y="3021197"/>
            <a:ext cx="4647510" cy="22377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a:latin typeface="Arial"/>
                <a:ea typeface="Arial"/>
                <a:cs typeface="Arial"/>
                <a:sym typeface="Arial"/>
              </a:defRPr>
            </a:pPr>
            <a:r>
              <a:t>If you would like any further information, have any</a:t>
            </a:r>
            <a:endParaRPr>
              <a:latin typeface="Aptos"/>
              <a:ea typeface="Aptos"/>
              <a:cs typeface="Aptos"/>
              <a:sym typeface="Aptos"/>
            </a:endParaRPr>
          </a:p>
          <a:p>
            <a:pPr>
              <a:defRPr>
                <a:latin typeface="Arial"/>
                <a:ea typeface="Arial"/>
                <a:cs typeface="Arial"/>
                <a:sym typeface="Arial"/>
              </a:defRPr>
            </a:pPr>
            <a:r>
              <a:t>questions, please do not hesitate to contact the</a:t>
            </a:r>
            <a:r>
              <a:rPr>
                <a:latin typeface="Aptos"/>
                <a:ea typeface="Aptos"/>
                <a:cs typeface="Aptos"/>
                <a:sym typeface="Aptos"/>
              </a:rPr>
              <a:t> </a:t>
            </a:r>
            <a:r>
              <a:t>Headteacher/DSL: headteacher@ethelbert-road.kent.sch.uk </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 name="Rectangle 1"/>
          <p:cNvSpPr txBox="1"/>
          <p:nvPr/>
        </p:nvSpPr>
        <p:spPr>
          <a:xfrm>
            <a:off x="153784" y="695908"/>
            <a:ext cx="8670175" cy="67208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i="1">
                <a:solidFill>
                  <a:srgbClr val="002060"/>
                </a:solidFill>
                <a:latin typeface="Aptos"/>
                <a:ea typeface="Aptos"/>
                <a:cs typeface="Aptos"/>
                <a:sym typeface="Aptos"/>
              </a:defRPr>
            </a:pPr>
            <a:r>
              <a:t>SEND</a:t>
            </a:r>
            <a:r>
              <a:rPr b="0"/>
              <a:t> stands for Special Educational Needs and Disability.</a:t>
            </a:r>
          </a:p>
          <a:p>
            <a:pPr>
              <a:defRPr i="1">
                <a:solidFill>
                  <a:srgbClr val="002060"/>
                </a:solidFill>
                <a:latin typeface="Aptos"/>
                <a:ea typeface="Aptos"/>
                <a:cs typeface="Aptos"/>
                <a:sym typeface="Aptos"/>
              </a:defRPr>
            </a:pPr>
            <a:r>
              <a:t>Our SEND Coordinator at Ethelbert Road is Mrs Vitiello. </a:t>
            </a:r>
          </a:p>
          <a:p>
            <a:pPr>
              <a:defRPr i="1">
                <a:solidFill>
                  <a:srgbClr val="002060"/>
                </a:solidFill>
                <a:latin typeface="Aptos"/>
                <a:ea typeface="Aptos"/>
                <a:cs typeface="Aptos"/>
                <a:sym typeface="Aptos"/>
              </a:defRPr>
            </a:pPr>
            <a:r>
              <a:t>At Ethelbert Road we constantly monitor the progress and attainment of all pupils.</a:t>
            </a:r>
          </a:p>
          <a:p>
            <a:pPr>
              <a:defRPr i="1">
                <a:solidFill>
                  <a:srgbClr val="002060"/>
                </a:solidFill>
                <a:latin typeface="Aptos"/>
                <a:ea typeface="Aptos"/>
                <a:cs typeface="Aptos"/>
                <a:sym typeface="Aptos"/>
              </a:defRPr>
            </a:pPr>
            <a:r>
              <a:t>Most pupils make good progress on their learning journey  from EYFS to year 6 through our high-quality day to day teaching and our normal provision.</a:t>
            </a:r>
          </a:p>
          <a:p>
            <a:pPr>
              <a:defRPr i="1">
                <a:solidFill>
                  <a:srgbClr val="002060"/>
                </a:solidFill>
                <a:latin typeface="Aptos"/>
                <a:ea typeface="Aptos"/>
                <a:cs typeface="Aptos"/>
                <a:sym typeface="Aptos"/>
              </a:defRPr>
            </a:pPr>
            <a:r>
              <a:t>We follow the Main Stream Core Standards.</a:t>
            </a:r>
          </a:p>
          <a:p>
            <a:pPr>
              <a:defRPr i="1">
                <a:solidFill>
                  <a:srgbClr val="002060"/>
                </a:solidFill>
                <a:latin typeface="Aptos"/>
                <a:ea typeface="Aptos"/>
                <a:cs typeface="Aptos"/>
                <a:sym typeface="Aptos"/>
              </a:defRPr>
            </a:pPr>
            <a:r>
              <a:t>Most children need some level of additional support whilst at school.</a:t>
            </a:r>
          </a:p>
          <a:p>
            <a:pPr>
              <a:defRPr i="1">
                <a:solidFill>
                  <a:srgbClr val="002060"/>
                </a:solidFill>
                <a:latin typeface="Aptos"/>
                <a:ea typeface="Aptos"/>
                <a:cs typeface="Aptos"/>
                <a:sym typeface="Aptos"/>
              </a:defRPr>
            </a:pPr>
            <a:r>
              <a:t>If your child needs additional support, you will be informed and kept updated.</a:t>
            </a:r>
          </a:p>
          <a:p>
            <a:pPr>
              <a:defRPr i="1">
                <a:solidFill>
                  <a:srgbClr val="002060"/>
                </a:solidFill>
                <a:latin typeface="Aptos"/>
                <a:ea typeface="Aptos"/>
                <a:cs typeface="Aptos"/>
                <a:sym typeface="Aptos"/>
              </a:defRPr>
            </a:pPr>
            <a:r>
              <a:t>If your child has a Special Educational Need they will be placed on the SEN register after a discussion with parents/ carers.</a:t>
            </a:r>
          </a:p>
          <a:p>
            <a:pPr>
              <a:defRPr i="1">
                <a:solidFill>
                  <a:srgbClr val="002060"/>
                </a:solidFill>
                <a:latin typeface="Aptos"/>
                <a:ea typeface="Aptos"/>
                <a:cs typeface="Aptos"/>
                <a:sym typeface="Aptos"/>
              </a:defRPr>
            </a:pPr>
            <a:r>
              <a:t>More information about our SEN provision, including the Main Stream Core Standards is on our website </a:t>
            </a:r>
            <a:r>
              <a:rPr>
                <a:solidFill>
                  <a:srgbClr val="000000"/>
                </a:solidFill>
              </a:rPr>
              <a:t>on </a:t>
            </a:r>
            <a:r>
              <a:rPr u="sng">
                <a:solidFill>
                  <a:srgbClr val="0000FF"/>
                </a:solidFill>
                <a:uFill>
                  <a:solidFill>
                    <a:srgbClr val="0000FF"/>
                  </a:solidFill>
                </a:uFill>
                <a:hlinkClick r:id="rId2" invalidUrl="" action="" tgtFrame="" tooltip="" history="1" highlightClick="0" endSnd="0"/>
              </a:rPr>
              <a:t>https://www.ethelbert-road.kent.sch.uk/special-educational-needs-and-disability/</a:t>
            </a:r>
          </a:p>
        </p:txBody>
      </p:sp>
      <p:sp>
        <p:nvSpPr>
          <p:cNvPr id="92" name="Staffing"/>
          <p:cNvSpPr txBox="1"/>
          <p:nvPr/>
        </p:nvSpPr>
        <p:spPr>
          <a:xfrm>
            <a:off x="543673" y="-11979"/>
            <a:ext cx="7541263" cy="13614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4000">
                <a:solidFill>
                  <a:srgbClr val="002060"/>
                </a:solidFill>
                <a:latin typeface="Gill Sans UltraBold"/>
                <a:ea typeface="Gill Sans UltraBold"/>
                <a:cs typeface="Gill Sans UltraBold"/>
                <a:sym typeface="Gill Sans UltraBold"/>
              </a:defRPr>
            </a:lvl1pPr>
          </a:lstStyle>
          <a:p>
            <a:pPr/>
            <a:r>
              <a:t>SUPPORTING YOUR CHILD</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4" name="Expectations in Year 6"/>
          <p:cNvSpPr txBox="1"/>
          <p:nvPr>
            <p:ph type="title" idx="4294967295"/>
          </p:nvPr>
        </p:nvSpPr>
        <p:spPr>
          <a:xfrm>
            <a:off x="642937" y="476250"/>
            <a:ext cx="7772401" cy="1008063"/>
          </a:xfrm>
          <a:prstGeom prst="rect">
            <a:avLst/>
          </a:prstGeom>
        </p:spPr>
        <p:txBody>
          <a:bodyPr anchor="b">
            <a:normAutofit fontScale="100000" lnSpcReduction="0"/>
          </a:bodyPr>
          <a:lstStyle>
            <a:lvl1pPr defTabSz="361188">
              <a:defRPr sz="4200" u="sng">
                <a:solidFill>
                  <a:srgbClr val="002060"/>
                </a:solidFill>
                <a:latin typeface="Gill Sans UltraBold"/>
                <a:ea typeface="Gill Sans UltraBold"/>
                <a:cs typeface="Gill Sans UltraBold"/>
                <a:sym typeface="Gill Sans UltraBold"/>
              </a:defRPr>
            </a:lvl1pPr>
          </a:lstStyle>
          <a:p>
            <a:pPr/>
            <a:r>
              <a:t>Expectations in Year 6</a:t>
            </a:r>
          </a:p>
        </p:txBody>
      </p:sp>
      <p:sp>
        <p:nvSpPr>
          <p:cNvPr id="95" name="The children will be encouraged to be far more independent in upper KS2.…"/>
          <p:cNvSpPr txBox="1"/>
          <p:nvPr>
            <p:ph type="body" idx="4294967295"/>
          </p:nvPr>
        </p:nvSpPr>
        <p:spPr>
          <a:xfrm>
            <a:off x="500061" y="1773236"/>
            <a:ext cx="8215315" cy="4513265"/>
          </a:xfrm>
          <a:prstGeom prst="rect">
            <a:avLst/>
          </a:prstGeom>
        </p:spPr>
        <p:txBody>
          <a:bodyPr>
            <a:normAutofit fontScale="100000" lnSpcReduction="0"/>
          </a:bodyPr>
          <a:lstStyle/>
          <a:p>
            <a:pPr marL="0" indent="0">
              <a:buSzTx/>
              <a:buNone/>
              <a:defRPr sz="2800">
                <a:solidFill>
                  <a:srgbClr val="002060"/>
                </a:solidFill>
                <a:latin typeface="Gill Sans MT"/>
                <a:ea typeface="Gill Sans MT"/>
                <a:cs typeface="Gill Sans MT"/>
                <a:sym typeface="Gill Sans MT"/>
              </a:defRPr>
            </a:pPr>
            <a:r>
              <a:t>The children will be encouraged to be far more independent in upper KS2. </a:t>
            </a:r>
          </a:p>
          <a:p>
            <a:pPr marL="0" indent="0">
              <a:buSzTx/>
              <a:buNone/>
              <a:defRPr sz="2800">
                <a:solidFill>
                  <a:srgbClr val="002060"/>
                </a:solidFill>
                <a:latin typeface="Gill Sans MT"/>
                <a:ea typeface="Gill Sans MT"/>
                <a:cs typeface="Gill Sans MT"/>
                <a:sym typeface="Gill Sans MT"/>
              </a:defRPr>
            </a:pPr>
          </a:p>
          <a:p>
            <a:pPr marL="0" indent="0">
              <a:buSzTx/>
              <a:buNone/>
              <a:defRPr sz="2800">
                <a:solidFill>
                  <a:srgbClr val="002060"/>
                </a:solidFill>
                <a:latin typeface="Gill Sans MT"/>
                <a:ea typeface="Gill Sans MT"/>
                <a:cs typeface="Gill Sans MT"/>
                <a:sym typeface="Gill Sans MT"/>
              </a:defRPr>
            </a:pPr>
            <a:r>
              <a:t>The children will move classrooms at break time, encouraging them to be more responsible for their own belongings.</a:t>
            </a:r>
          </a:p>
          <a:p>
            <a:pPr marL="0" indent="0">
              <a:buSzTx/>
              <a:buNone/>
              <a:defRPr sz="2800">
                <a:solidFill>
                  <a:srgbClr val="002060"/>
                </a:solidFill>
                <a:latin typeface="Gill Sans MT"/>
                <a:ea typeface="Gill Sans MT"/>
                <a:cs typeface="Gill Sans MT"/>
                <a:sym typeface="Gill Sans MT"/>
              </a:defRPr>
            </a:pPr>
          </a:p>
          <a:p>
            <a:pPr marL="0" indent="0">
              <a:buSzTx/>
              <a:buNone/>
              <a:defRPr sz="2800">
                <a:solidFill>
                  <a:srgbClr val="002060"/>
                </a:solidFill>
                <a:latin typeface="Gill Sans MT"/>
                <a:ea typeface="Gill Sans MT"/>
                <a:cs typeface="Gill Sans MT"/>
                <a:sym typeface="Gill Sans MT"/>
              </a:defRPr>
            </a:pPr>
            <a:r>
              <a:t>We will be setting weekly homework for the children to complete.</a:t>
            </a:r>
          </a:p>
        </p:txBody>
      </p:sp>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95">
                                            <p:bg/>
                                          </p:spTgt>
                                        </p:tgtEl>
                                        <p:attrNameLst>
                                          <p:attrName>style.visibility</p:attrName>
                                        </p:attrNameLst>
                                      </p:cBhvr>
                                      <p:to>
                                        <p:strVal val="visible"/>
                                      </p:to>
                                    </p:set>
                                    <p:anim calcmode="lin" valueType="num">
                                      <p:cBhvr>
                                        <p:cTn id="7" dur="1000" fill="hold"/>
                                        <p:tgtEl>
                                          <p:spTgt spid="95">
                                            <p:bg/>
                                          </p:spTgt>
                                        </p:tgtEl>
                                        <p:attrNameLst>
                                          <p:attrName>ppt_x</p:attrName>
                                        </p:attrNameLst>
                                      </p:cBhvr>
                                      <p:tavLst>
                                        <p:tav tm="0">
                                          <p:val>
                                            <p:strVal val="#ppt_x"/>
                                          </p:val>
                                        </p:tav>
                                        <p:tav tm="100000">
                                          <p:val>
                                            <p:strVal val="#ppt_x"/>
                                          </p:val>
                                        </p:tav>
                                      </p:tavLst>
                                    </p:anim>
                                    <p:anim calcmode="lin" valueType="num">
                                      <p:cBhvr>
                                        <p:cTn id="8" dur="1000" fill="hold"/>
                                        <p:tgtEl>
                                          <p:spTgt spid="95">
                                            <p:bg/>
                                          </p:spTgt>
                                        </p:tgtEl>
                                        <p:attrNameLst>
                                          <p:attrName>ppt_y</p:attrName>
                                        </p:attrNameLst>
                                      </p:cBhvr>
                                      <p:tavLst>
                                        <p:tav tm="0">
                                          <p:val>
                                            <p:strVal val="1+#ppt_h/2"/>
                                          </p:val>
                                        </p:tav>
                                        <p:tav tm="100000">
                                          <p:val>
                                            <p:strVal val="#ppt_y"/>
                                          </p:val>
                                        </p:tav>
                                      </p:tavLst>
                                    </p:anim>
                                  </p:childTnLst>
                                </p:cTn>
                              </p:par>
                              <p:par>
                                <p:cTn id="9" presetClass="entr" nodeType="withEffect" presetSubtype="4" presetID="2" grpId="1" fill="hold">
                                  <p:stCondLst>
                                    <p:cond delay="0"/>
                                  </p:stCondLst>
                                  <p:iterate type="el" backwards="0">
                                    <p:tmAbs val="0"/>
                                  </p:iterate>
                                  <p:childTnLst>
                                    <p:set>
                                      <p:cBhvr>
                                        <p:cTn id="10" fill="hold"/>
                                        <p:tgtEl>
                                          <p:spTgt spid="95">
                                            <p:txEl>
                                              <p:pRg st="0" end="0"/>
                                            </p:txEl>
                                          </p:spTgt>
                                        </p:tgtEl>
                                        <p:attrNameLst>
                                          <p:attrName>style.visibility</p:attrName>
                                        </p:attrNameLst>
                                      </p:cBhvr>
                                      <p:to>
                                        <p:strVal val="visible"/>
                                      </p:to>
                                    </p:set>
                                    <p:anim calcmode="lin" valueType="num">
                                      <p:cBhvr>
                                        <p:cTn id="11" dur="1000" fill="hold"/>
                                        <p:tgtEl>
                                          <p:spTgt spid="95">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95">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Class="entr" nodeType="afterEffect" presetSubtype="4" presetID="2" grpId="1" fill="hold">
                                  <p:stCondLst>
                                    <p:cond delay="0"/>
                                  </p:stCondLst>
                                  <p:iterate type="el" backwards="0">
                                    <p:tmAbs val="0"/>
                                  </p:iterate>
                                  <p:childTnLst>
                                    <p:set>
                                      <p:cBhvr>
                                        <p:cTn id="15" fill="hold"/>
                                        <p:tgtEl>
                                          <p:spTgt spid="95">
                                            <p:txEl>
                                              <p:pRg st="1" end="1"/>
                                            </p:txEl>
                                          </p:spTgt>
                                        </p:tgtEl>
                                        <p:attrNameLst>
                                          <p:attrName>style.visibility</p:attrName>
                                        </p:attrNameLst>
                                      </p:cBhvr>
                                      <p:to>
                                        <p:strVal val="visible"/>
                                      </p:to>
                                    </p:set>
                                    <p:anim calcmode="lin" valueType="num">
                                      <p:cBhvr>
                                        <p:cTn id="16" dur="1000" fill="hold"/>
                                        <p:tgtEl>
                                          <p:spTgt spid="95">
                                            <p:txEl>
                                              <p:pRg st="1" end="1"/>
                                            </p:txEl>
                                          </p:spTgt>
                                        </p:tgtEl>
                                        <p:attrNameLst>
                                          <p:attrName>ppt_x</p:attrName>
                                        </p:attrNameLst>
                                      </p:cBhvr>
                                      <p:tavLst>
                                        <p:tav tm="0">
                                          <p:val>
                                            <p:strVal val="#ppt_x"/>
                                          </p:val>
                                        </p:tav>
                                        <p:tav tm="100000">
                                          <p:val>
                                            <p:strVal val="#ppt_x"/>
                                          </p:val>
                                        </p:tav>
                                      </p:tavLst>
                                    </p:anim>
                                    <p:anim calcmode="lin" valueType="num">
                                      <p:cBhvr>
                                        <p:cTn id="17" dur="1000" fill="hold"/>
                                        <p:tgtEl>
                                          <p:spTgt spid="95">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2000"/>
                            </p:stCondLst>
                            <p:childTnLst>
                              <p:par>
                                <p:cTn id="19" presetClass="entr" nodeType="afterEffect" presetSubtype="4" presetID="2" grpId="1" fill="hold">
                                  <p:stCondLst>
                                    <p:cond delay="0"/>
                                  </p:stCondLst>
                                  <p:iterate type="el" backwards="0">
                                    <p:tmAbs val="0"/>
                                  </p:iterate>
                                  <p:childTnLst>
                                    <p:set>
                                      <p:cBhvr>
                                        <p:cTn id="20" fill="hold"/>
                                        <p:tgtEl>
                                          <p:spTgt spid="95">
                                            <p:txEl>
                                              <p:pRg st="2" end="2"/>
                                            </p:txEl>
                                          </p:spTgt>
                                        </p:tgtEl>
                                        <p:attrNameLst>
                                          <p:attrName>style.visibility</p:attrName>
                                        </p:attrNameLst>
                                      </p:cBhvr>
                                      <p:to>
                                        <p:strVal val="visible"/>
                                      </p:to>
                                    </p:set>
                                    <p:anim calcmode="lin" valueType="num">
                                      <p:cBhvr>
                                        <p:cTn id="21" dur="1000" fill="hold"/>
                                        <p:tgtEl>
                                          <p:spTgt spid="9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95">
                                            <p:txEl>
                                              <p:pRg st="2" end="2"/>
                                            </p:txEl>
                                          </p:spTgt>
                                        </p:tgtEl>
                                        <p:attrNameLst>
                                          <p:attrName>ppt_y</p:attrName>
                                        </p:attrNameLst>
                                      </p:cBhvr>
                                      <p:tavLst>
                                        <p:tav tm="0">
                                          <p:val>
                                            <p:strVal val="1+#ppt_h/2"/>
                                          </p:val>
                                        </p:tav>
                                        <p:tav tm="100000">
                                          <p:val>
                                            <p:strVal val="#ppt_y"/>
                                          </p:val>
                                        </p:tav>
                                      </p:tavLst>
                                    </p:anim>
                                  </p:childTnLst>
                                </p:cTn>
                              </p:par>
                            </p:childTnLst>
                          </p:cTn>
                        </p:par>
                        <p:par>
                          <p:cTn id="23" fill="hold">
                            <p:stCondLst>
                              <p:cond delay="3000"/>
                            </p:stCondLst>
                            <p:childTnLst>
                              <p:par>
                                <p:cTn id="24" presetClass="entr" nodeType="afterEffect" presetSubtype="4" presetID="2" grpId="1" fill="hold">
                                  <p:stCondLst>
                                    <p:cond delay="0"/>
                                  </p:stCondLst>
                                  <p:iterate type="el" backwards="0">
                                    <p:tmAbs val="0"/>
                                  </p:iterate>
                                  <p:childTnLst>
                                    <p:set>
                                      <p:cBhvr>
                                        <p:cTn id="25" fill="hold"/>
                                        <p:tgtEl>
                                          <p:spTgt spid="95">
                                            <p:txEl>
                                              <p:pRg st="3" end="3"/>
                                            </p:txEl>
                                          </p:spTgt>
                                        </p:tgtEl>
                                        <p:attrNameLst>
                                          <p:attrName>style.visibility</p:attrName>
                                        </p:attrNameLst>
                                      </p:cBhvr>
                                      <p:to>
                                        <p:strVal val="visible"/>
                                      </p:to>
                                    </p:set>
                                    <p:anim calcmode="lin" valueType="num">
                                      <p:cBhvr>
                                        <p:cTn id="26" dur="1000" fill="hold"/>
                                        <p:tgtEl>
                                          <p:spTgt spid="95">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9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Class="entr" nodeType="clickEffect" presetSubtype="4" presetID="2" grpId="1" fill="hold">
                                  <p:stCondLst>
                                    <p:cond delay="0"/>
                                  </p:stCondLst>
                                  <p:iterate type="el" backwards="0">
                                    <p:tmAbs val="0"/>
                                  </p:iterate>
                                  <p:childTnLst>
                                    <p:set>
                                      <p:cBhvr>
                                        <p:cTn id="31" fill="hold"/>
                                        <p:tgtEl>
                                          <p:spTgt spid="95">
                                            <p:txEl>
                                              <p:pRg st="4" end="4"/>
                                            </p:txEl>
                                          </p:spTgt>
                                        </p:tgtEl>
                                        <p:attrNameLst>
                                          <p:attrName>style.visibility</p:attrName>
                                        </p:attrNameLst>
                                      </p:cBhvr>
                                      <p:to>
                                        <p:strVal val="visible"/>
                                      </p:to>
                                    </p:set>
                                    <p:anim calcmode="lin" valueType="num">
                                      <p:cBhvr>
                                        <p:cTn id="32" dur="1000" fill="hold"/>
                                        <p:tgtEl>
                                          <p:spTgt spid="95">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9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95" grpId="1"/>
    </p:bld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7" name="Arrival And Dismissal"/>
          <p:cNvSpPr txBox="1"/>
          <p:nvPr>
            <p:ph type="title"/>
          </p:nvPr>
        </p:nvSpPr>
        <p:spPr>
          <a:prstGeom prst="rect">
            <a:avLst/>
          </a:prstGeom>
        </p:spPr>
        <p:txBody>
          <a:bodyPr/>
          <a:lstStyle>
            <a:lvl1pPr algn="ctr">
              <a:defRPr b="1">
                <a:solidFill>
                  <a:srgbClr val="0433FF"/>
                </a:solidFill>
              </a:defRPr>
            </a:lvl1pPr>
          </a:lstStyle>
          <a:p>
            <a:pPr/>
            <a:r>
              <a:t>Arrival And Dismissal</a:t>
            </a:r>
          </a:p>
        </p:txBody>
      </p:sp>
      <p:sp>
        <p:nvSpPr>
          <p:cNvPr id="98" name="The children enter school via the side gate.…"/>
          <p:cNvSpPr txBox="1"/>
          <p:nvPr>
            <p:ph type="body" sz="half" idx="1"/>
          </p:nvPr>
        </p:nvSpPr>
        <p:spPr>
          <a:prstGeom prst="rect">
            <a:avLst/>
          </a:prstGeom>
        </p:spPr>
        <p:txBody>
          <a:bodyPr/>
          <a:lstStyle/>
          <a:p>
            <a:pPr marL="180473" indent="-180473">
              <a:buClrTx/>
              <a:buSzPct val="100000"/>
              <a:buFontTx/>
              <a:buChar char="•"/>
              <a:defRPr>
                <a:solidFill>
                  <a:srgbClr val="0433FF"/>
                </a:solidFill>
              </a:defRPr>
            </a:pPr>
            <a:r>
              <a:t>The children enter school via the side gate.</a:t>
            </a:r>
          </a:p>
          <a:p>
            <a:pPr marL="180473" indent="-180473">
              <a:buClrTx/>
              <a:buSzPct val="100000"/>
              <a:buFontTx/>
              <a:buChar char="•"/>
              <a:defRPr>
                <a:solidFill>
                  <a:srgbClr val="0433FF"/>
                </a:solidFill>
              </a:defRPr>
            </a:pPr>
            <a:r>
              <a:t>The classroom door will open at 8:40am. The children should aim to arrive at this time as they are unsupervised before this time.</a:t>
            </a:r>
          </a:p>
          <a:p>
            <a:pPr marL="180473" indent="-180473">
              <a:buClrTx/>
              <a:buSzPct val="100000"/>
              <a:buFontTx/>
              <a:buChar char="•"/>
              <a:defRPr>
                <a:solidFill>
                  <a:srgbClr val="0433FF"/>
                </a:solidFill>
              </a:defRPr>
            </a:pPr>
            <a:r>
              <a:t>The register is taken at 8:50am and the gate is closed at this time.</a:t>
            </a:r>
          </a:p>
          <a:p>
            <a:pPr marL="180473" indent="-180473">
              <a:buClrTx/>
              <a:buSzPct val="100000"/>
              <a:buFontTx/>
              <a:buChar char="•"/>
              <a:defRPr>
                <a:solidFill>
                  <a:srgbClr val="0433FF"/>
                </a:solidFill>
              </a:defRPr>
            </a:pPr>
            <a:r>
              <a:t>We use early morning work as time to learn key skills.</a:t>
            </a:r>
          </a:p>
          <a:p>
            <a:pPr marL="180473" indent="-180473">
              <a:buClrTx/>
              <a:buSzPct val="100000"/>
              <a:buFontTx/>
              <a:buChar char="•"/>
              <a:defRPr>
                <a:solidFill>
                  <a:srgbClr val="0433FF"/>
                </a:solidFill>
              </a:defRPr>
            </a:pPr>
            <a:r>
              <a:t>Children will be dismissed at 3:15pm.</a:t>
            </a:r>
          </a:p>
          <a:p>
            <a:pPr marL="180473" indent="-180473">
              <a:buClrTx/>
              <a:buSzPct val="100000"/>
              <a:buFontTx/>
              <a:buChar char="•"/>
              <a:defRPr>
                <a:solidFill>
                  <a:srgbClr val="0433FF"/>
                </a:solidFill>
              </a:defRPr>
            </a:pPr>
            <a:r>
              <a:t>If someone else is collecting your child, please let us know in the morning or contact the office via email.</a:t>
            </a:r>
          </a:p>
        </p:txBody>
      </p:sp>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0" name="Rewards"/>
          <p:cNvSpPr txBox="1"/>
          <p:nvPr/>
        </p:nvSpPr>
        <p:spPr>
          <a:xfrm>
            <a:off x="707775" y="744606"/>
            <a:ext cx="3301225" cy="9550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b="1" sz="5800">
                <a:solidFill>
                  <a:srgbClr val="011993"/>
                </a:solidFill>
                <a:latin typeface="Gill Sans"/>
                <a:ea typeface="Gill Sans"/>
                <a:cs typeface="Gill Sans"/>
                <a:sym typeface="Gill Sans"/>
              </a:defRPr>
            </a:lvl1pPr>
          </a:lstStyle>
          <a:p>
            <a:pPr/>
            <a:r>
              <a:t>Rewards</a:t>
            </a:r>
          </a:p>
        </p:txBody>
      </p:sp>
      <p:sp>
        <p:nvSpPr>
          <p:cNvPr id="101" name="The Recognition Board"/>
          <p:cNvSpPr txBox="1"/>
          <p:nvPr/>
        </p:nvSpPr>
        <p:spPr>
          <a:xfrm>
            <a:off x="783623" y="2000325"/>
            <a:ext cx="3331474" cy="4470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b="1" u="sng">
                <a:solidFill>
                  <a:srgbClr val="011993"/>
                </a:solidFill>
                <a:latin typeface="Trebuchet MS"/>
                <a:ea typeface="Trebuchet MS"/>
                <a:cs typeface="Trebuchet MS"/>
                <a:sym typeface="Trebuchet MS"/>
              </a:defRPr>
            </a:lvl1pPr>
          </a:lstStyle>
          <a:p>
            <a:pPr/>
            <a:r>
              <a:t>The Recognition Board</a:t>
            </a:r>
          </a:p>
        </p:txBody>
      </p:sp>
      <p:sp>
        <p:nvSpPr>
          <p:cNvPr id="102" name="The Recognition Board links with our school rules:…"/>
          <p:cNvSpPr txBox="1"/>
          <p:nvPr/>
        </p:nvSpPr>
        <p:spPr>
          <a:xfrm>
            <a:off x="817334" y="2666109"/>
            <a:ext cx="7293577" cy="15138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defRPr>
                <a:solidFill>
                  <a:srgbClr val="011993"/>
                </a:solidFill>
                <a:latin typeface="Trebuchet MS"/>
                <a:ea typeface="Trebuchet MS"/>
                <a:cs typeface="Trebuchet MS"/>
                <a:sym typeface="Trebuchet MS"/>
              </a:defRPr>
            </a:pPr>
            <a:r>
              <a:t>The Recognition Board links with our school rules:</a:t>
            </a:r>
          </a:p>
          <a:p>
            <a:pPr>
              <a:defRPr>
                <a:solidFill>
                  <a:srgbClr val="011993"/>
                </a:solidFill>
                <a:latin typeface="Trebuchet MS"/>
                <a:ea typeface="Trebuchet MS"/>
                <a:cs typeface="Trebuchet MS"/>
                <a:sym typeface="Trebuchet MS"/>
              </a:defRPr>
            </a:pPr>
            <a:r>
              <a:t>Be Kind, Be Safe, Be Ready. Each week, we choose</a:t>
            </a:r>
          </a:p>
          <a:p>
            <a:pPr>
              <a:defRPr>
                <a:solidFill>
                  <a:srgbClr val="011993"/>
                </a:solidFill>
                <a:latin typeface="Trebuchet MS"/>
                <a:ea typeface="Trebuchet MS"/>
                <a:cs typeface="Trebuchet MS"/>
                <a:sym typeface="Trebuchet MS"/>
              </a:defRPr>
            </a:pPr>
            <a:r>
              <a:t>one target and aim for every child to get their name</a:t>
            </a:r>
          </a:p>
          <a:p>
            <a:pPr>
              <a:defRPr>
                <a:solidFill>
                  <a:srgbClr val="011993"/>
                </a:solidFill>
                <a:latin typeface="Trebuchet MS"/>
                <a:ea typeface="Trebuchet MS"/>
                <a:cs typeface="Trebuchet MS"/>
                <a:sym typeface="Trebuchet MS"/>
              </a:defRPr>
            </a:pPr>
            <a:r>
              <a:t>on the board. </a:t>
            </a:r>
          </a:p>
        </p:txBody>
      </p:sp>
      <p:sp>
        <p:nvSpPr>
          <p:cNvPr id="103" name="House Points"/>
          <p:cNvSpPr txBox="1"/>
          <p:nvPr/>
        </p:nvSpPr>
        <p:spPr>
          <a:xfrm>
            <a:off x="842618" y="4343213"/>
            <a:ext cx="1923412" cy="4470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b="1" u="sng">
                <a:solidFill>
                  <a:srgbClr val="011993"/>
                </a:solidFill>
                <a:latin typeface="Trebuchet MS"/>
                <a:ea typeface="Trebuchet MS"/>
                <a:cs typeface="Trebuchet MS"/>
                <a:sym typeface="Trebuchet MS"/>
              </a:defRPr>
            </a:lvl1pPr>
          </a:lstStyle>
          <a:p>
            <a:pPr/>
            <a:r>
              <a:t>House Points</a:t>
            </a:r>
          </a:p>
        </p:txBody>
      </p:sp>
      <p:sp>
        <p:nvSpPr>
          <p:cNvPr id="104" name="We will award house points to children who follow…"/>
          <p:cNvSpPr txBox="1"/>
          <p:nvPr/>
        </p:nvSpPr>
        <p:spPr>
          <a:xfrm>
            <a:off x="859471" y="5034279"/>
            <a:ext cx="7660439" cy="8026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defRPr>
                <a:solidFill>
                  <a:srgbClr val="011993"/>
                </a:solidFill>
                <a:latin typeface="Trebuchet MS"/>
                <a:ea typeface="Trebuchet MS"/>
                <a:cs typeface="Trebuchet MS"/>
                <a:sym typeface="Trebuchet MS"/>
              </a:defRPr>
            </a:pPr>
            <a:r>
              <a:t>We will award house points to children who follow</a:t>
            </a:r>
          </a:p>
          <a:p>
            <a:pPr>
              <a:defRPr>
                <a:solidFill>
                  <a:srgbClr val="011993"/>
                </a:solidFill>
                <a:latin typeface="Trebuchet MS"/>
                <a:ea typeface="Trebuchet MS"/>
                <a:cs typeface="Trebuchet MS"/>
                <a:sym typeface="Trebuchet MS"/>
              </a:defRPr>
            </a:pPr>
            <a:r>
              <a:t>the school rules and make progress with their learning.</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6" name="Uniform"/>
          <p:cNvSpPr txBox="1"/>
          <p:nvPr>
            <p:ph type="title" idx="4294967295"/>
          </p:nvPr>
        </p:nvSpPr>
        <p:spPr>
          <a:xfrm>
            <a:off x="609598" y="609600"/>
            <a:ext cx="6348417" cy="1320800"/>
          </a:xfrm>
          <a:prstGeom prst="rect">
            <a:avLst/>
          </a:prstGeom>
        </p:spPr>
        <p:txBody>
          <a:bodyPr>
            <a:normAutofit fontScale="100000" lnSpcReduction="0"/>
          </a:bodyPr>
          <a:lstStyle>
            <a:lvl1pPr>
              <a:defRPr>
                <a:solidFill>
                  <a:srgbClr val="002060"/>
                </a:solidFill>
                <a:latin typeface="Gill Sans UltraBold"/>
                <a:ea typeface="Gill Sans UltraBold"/>
                <a:cs typeface="Gill Sans UltraBold"/>
                <a:sym typeface="Gill Sans UltraBold"/>
              </a:defRPr>
            </a:lvl1pPr>
          </a:lstStyle>
          <a:p>
            <a:pPr/>
            <a:r>
              <a:t>Uniform</a:t>
            </a:r>
          </a:p>
        </p:txBody>
      </p:sp>
      <p:graphicFrame>
        <p:nvGraphicFramePr>
          <p:cNvPr id="107" name="Table"/>
          <p:cNvGraphicFramePr/>
          <p:nvPr/>
        </p:nvGraphicFramePr>
        <p:xfrm>
          <a:off x="755650" y="1268412"/>
          <a:ext cx="7777162" cy="5133974"/>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3887787"/>
                <a:gridCol w="3889375"/>
              </a:tblGrid>
              <a:tr h="2925762">
                <a:tc>
                  <a:txBody>
                    <a:bodyPr/>
                    <a:lstStyle/>
                    <a:p>
                      <a:pPr algn="l" defTabSz="914400">
                        <a:defRPr b="1" sz="1600">
                          <a:solidFill>
                            <a:srgbClr val="7030A0"/>
                          </a:solidFill>
                          <a:latin typeface="Gill Sans MT"/>
                          <a:ea typeface="Gill Sans MT"/>
                          <a:cs typeface="Gill Sans MT"/>
                          <a:sym typeface="Gill Sans MT"/>
                        </a:defRPr>
                      </a:pPr>
                      <a:r>
                        <a:t>Winter</a:t>
                      </a:r>
                    </a:p>
                    <a:p>
                      <a:pPr algn="l" defTabSz="914400">
                        <a:defRPr sz="1600">
                          <a:latin typeface="Gill Sans MT"/>
                          <a:ea typeface="Gill Sans MT"/>
                          <a:cs typeface="Gill Sans MT"/>
                          <a:sym typeface="Gill Sans MT"/>
                        </a:defRPr>
                      </a:pPr>
                      <a:r>
                        <a:t>-Purple sweatshirt, cardigan or fleece with school logo</a:t>
                      </a:r>
                    </a:p>
                    <a:p>
                      <a:pPr algn="l" defTabSz="914400">
                        <a:defRPr sz="1600">
                          <a:latin typeface="Gill Sans MT"/>
                          <a:ea typeface="Gill Sans MT"/>
                          <a:cs typeface="Gill Sans MT"/>
                          <a:sym typeface="Gill Sans MT"/>
                        </a:defRPr>
                      </a:pPr>
                      <a:r>
                        <a:t>-Yellow polo shirt with school logo </a:t>
                      </a:r>
                    </a:p>
                    <a:p>
                      <a:pPr algn="l" defTabSz="914400">
                        <a:defRPr sz="1600">
                          <a:latin typeface="Gill Sans MT"/>
                          <a:ea typeface="Gill Sans MT"/>
                          <a:cs typeface="Gill Sans MT"/>
                          <a:sym typeface="Gill Sans MT"/>
                        </a:defRPr>
                      </a:pPr>
                      <a:r>
                        <a:t>-Smart grey trousers or smart grey shorts</a:t>
                      </a:r>
                    </a:p>
                    <a:p>
                      <a:pPr algn="l" defTabSz="914400">
                        <a:defRPr sz="1600">
                          <a:latin typeface="Gill Sans MT"/>
                          <a:ea typeface="Gill Sans MT"/>
                          <a:cs typeface="Gill Sans MT"/>
                          <a:sym typeface="Gill Sans MT"/>
                        </a:defRPr>
                      </a:pPr>
                      <a:r>
                        <a:t>-Grey skirt or grey pinafore dress</a:t>
                      </a:r>
                    </a:p>
                    <a:p>
                      <a:pPr algn="l" defTabSz="914400">
                        <a:defRPr sz="1600">
                          <a:latin typeface="Gill Sans MT"/>
                          <a:ea typeface="Gill Sans MT"/>
                          <a:cs typeface="Gill Sans MT"/>
                          <a:sym typeface="Gill Sans MT"/>
                        </a:defRPr>
                      </a:pPr>
                      <a:r>
                        <a:t>-Grey, black, white or coloured socks or tights</a:t>
                      </a:r>
                    </a:p>
                    <a:p>
                      <a:pPr algn="l" defTabSz="914400">
                        <a:defRPr sz="1600">
                          <a:latin typeface="Gill Sans MT"/>
                          <a:ea typeface="Gill Sans MT"/>
                          <a:cs typeface="Gill Sans MT"/>
                          <a:sym typeface="Gill Sans MT"/>
                        </a:defRPr>
                      </a:pPr>
                      <a:r>
                        <a:t>-Sensible, easily fastened coats</a:t>
                      </a:r>
                    </a:p>
                    <a:p>
                      <a:pPr algn="l" defTabSz="914400">
                        <a:defRPr sz="1600">
                          <a:latin typeface="Gill Sans MT"/>
                          <a:ea typeface="Gill Sans MT"/>
                          <a:cs typeface="Gill Sans MT"/>
                          <a:sym typeface="Gill Sans MT"/>
                        </a:defRPr>
                      </a:pPr>
                      <a:r>
                        <a:t>-Black shoes or black flat boots (no trainers or high heeled shoes please)</a:t>
                      </a:r>
                    </a:p>
                    <a:p>
                      <a:pPr algn="l" defTabSz="914400">
                        <a:defRPr sz="1600">
                          <a:latin typeface="Gill Sans MT"/>
                          <a:ea typeface="Gill Sans MT"/>
                          <a:cs typeface="Gill Sans MT"/>
                          <a:sym typeface="Gill Sans MT"/>
                        </a:defRPr>
                      </a:pPr>
                      <a:r>
                        <a:t> </a:t>
                      </a:r>
                    </a:p>
                  </a:txBody>
                  <a:tcPr marL="0" marR="0" marT="0" marB="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defTabSz="914400">
                        <a:defRPr b="1" sz="1600">
                          <a:solidFill>
                            <a:srgbClr val="7030A0"/>
                          </a:solidFill>
                          <a:latin typeface="Gill Sans MT"/>
                          <a:ea typeface="Gill Sans MT"/>
                          <a:cs typeface="Gill Sans MT"/>
                          <a:sym typeface="Gill Sans MT"/>
                        </a:defRPr>
                      </a:pPr>
                      <a:r>
                        <a:t>Summer</a:t>
                      </a:r>
                      <a:r>
                        <a:rPr>
                          <a:solidFill>
                            <a:srgbClr val="000000"/>
                          </a:solidFill>
                        </a:rPr>
                        <a:t> </a:t>
                      </a:r>
                    </a:p>
                    <a:p>
                      <a:pPr algn="l" defTabSz="914400">
                        <a:defRPr sz="1600">
                          <a:latin typeface="Gill Sans MT"/>
                          <a:ea typeface="Gill Sans MT"/>
                          <a:cs typeface="Gill Sans MT"/>
                          <a:sym typeface="Gill Sans MT"/>
                        </a:defRPr>
                      </a:pPr>
                      <a:r>
                        <a:t>-Purple Sweatshirt, cardigan or fleece with school logo</a:t>
                      </a:r>
                    </a:p>
                    <a:p>
                      <a:pPr algn="l" defTabSz="914400">
                        <a:defRPr sz="1600">
                          <a:latin typeface="Gill Sans MT"/>
                          <a:ea typeface="Gill Sans MT"/>
                          <a:cs typeface="Gill Sans MT"/>
                          <a:sym typeface="Gill Sans MT"/>
                        </a:defRPr>
                      </a:pPr>
                      <a:r>
                        <a:t>-Yellow polo shirt with school logo</a:t>
                      </a:r>
                    </a:p>
                    <a:p>
                      <a:pPr algn="l" defTabSz="914400">
                        <a:defRPr sz="1600">
                          <a:latin typeface="Gill Sans MT"/>
                          <a:ea typeface="Gill Sans MT"/>
                          <a:cs typeface="Gill Sans MT"/>
                          <a:sym typeface="Gill Sans MT"/>
                        </a:defRPr>
                      </a:pPr>
                      <a:r>
                        <a:t>-Smart grey shorts or smart grey trousers</a:t>
                      </a:r>
                    </a:p>
                    <a:p>
                      <a:pPr algn="l" defTabSz="914400">
                        <a:defRPr sz="1600">
                          <a:latin typeface="Gill Sans MT"/>
                          <a:ea typeface="Gill Sans MT"/>
                          <a:cs typeface="Gill Sans MT"/>
                          <a:sym typeface="Gill Sans MT"/>
                        </a:defRPr>
                      </a:pPr>
                      <a:r>
                        <a:t>-Purple or yellow checked dresses</a:t>
                      </a:r>
                    </a:p>
                    <a:p>
                      <a:pPr algn="l" defTabSz="914400">
                        <a:defRPr sz="1600">
                          <a:latin typeface="Gill Sans MT"/>
                          <a:ea typeface="Gill Sans MT"/>
                          <a:cs typeface="Gill Sans MT"/>
                          <a:sym typeface="Gill Sans MT"/>
                        </a:defRPr>
                      </a:pPr>
                      <a:r>
                        <a:t>-Light, rain coat</a:t>
                      </a:r>
                    </a:p>
                    <a:p>
                      <a:pPr algn="l" defTabSz="914400">
                        <a:defRPr sz="1600">
                          <a:latin typeface="Gill Sans MT"/>
                          <a:ea typeface="Gill Sans MT"/>
                          <a:cs typeface="Gill Sans MT"/>
                          <a:sym typeface="Gill Sans MT"/>
                        </a:defRPr>
                      </a:pPr>
                      <a:r>
                        <a:t>-Black shoes (no trainers or high heeled shoes please) or</a:t>
                      </a:r>
                    </a:p>
                    <a:p>
                      <a:pPr algn="l" defTabSz="914400">
                        <a:defRPr sz="1600">
                          <a:latin typeface="Gill Sans MT"/>
                          <a:ea typeface="Gill Sans MT"/>
                          <a:cs typeface="Gill Sans MT"/>
                          <a:sym typeface="Gill Sans MT"/>
                        </a:defRPr>
                      </a:pPr>
                      <a:r>
                        <a:t>closed-toe sandals (no crocs please)</a:t>
                      </a:r>
                    </a:p>
                    <a:p>
                      <a:pPr algn="l" defTabSz="914400">
                        <a:defRPr sz="1600">
                          <a:latin typeface="Gill Sans MT"/>
                          <a:ea typeface="Gill Sans MT"/>
                          <a:cs typeface="Gill Sans MT"/>
                          <a:sym typeface="Gill Sans MT"/>
                        </a:defRPr>
                      </a:pPr>
                      <a:r>
                        <a:t> </a:t>
                      </a:r>
                    </a:p>
                  </a:txBody>
                  <a:tcPr marL="0" marR="0" marT="0" marB="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r h="2208212">
                <a:tc>
                  <a:txBody>
                    <a:bodyPr/>
                    <a:lstStyle/>
                    <a:p>
                      <a:pPr algn="l" defTabSz="914400">
                        <a:defRPr b="1" sz="1600">
                          <a:solidFill>
                            <a:srgbClr val="7030A0"/>
                          </a:solidFill>
                          <a:latin typeface="Gill Sans MT"/>
                          <a:ea typeface="Gill Sans MT"/>
                          <a:cs typeface="Gill Sans MT"/>
                          <a:sym typeface="Gill Sans MT"/>
                        </a:defRPr>
                      </a:pPr>
                      <a:r>
                        <a:t>P.E. Kit </a:t>
                      </a:r>
                    </a:p>
                    <a:p>
                      <a:pPr algn="l" defTabSz="914400">
                        <a:defRPr sz="1600">
                          <a:latin typeface="Gill Sans MT"/>
                          <a:ea typeface="Gill Sans MT"/>
                          <a:cs typeface="Gill Sans MT"/>
                          <a:sym typeface="Gill Sans MT"/>
                        </a:defRPr>
                      </a:pPr>
                      <a:r>
                        <a:t>-Purple hoody with school logo</a:t>
                      </a:r>
                    </a:p>
                    <a:p>
                      <a:pPr algn="l" defTabSz="914400">
                        <a:defRPr sz="1600">
                          <a:latin typeface="Gill Sans MT"/>
                          <a:ea typeface="Gill Sans MT"/>
                          <a:cs typeface="Gill Sans MT"/>
                          <a:sym typeface="Gill Sans MT"/>
                        </a:defRPr>
                      </a:pPr>
                      <a:r>
                        <a:t>-Purple T-shirt with school logo</a:t>
                      </a:r>
                    </a:p>
                    <a:p>
                      <a:pPr algn="l" defTabSz="914400">
                        <a:defRPr sz="1600">
                          <a:latin typeface="Gill Sans MT"/>
                          <a:ea typeface="Gill Sans MT"/>
                          <a:cs typeface="Gill Sans MT"/>
                          <a:sym typeface="Gill Sans MT"/>
                        </a:defRPr>
                      </a:pPr>
                      <a:r>
                        <a:t>-Black Shorts</a:t>
                      </a:r>
                    </a:p>
                    <a:p>
                      <a:pPr algn="l" defTabSz="914400">
                        <a:defRPr sz="1600">
                          <a:latin typeface="Gill Sans MT"/>
                          <a:ea typeface="Gill Sans MT"/>
                          <a:cs typeface="Gill Sans MT"/>
                          <a:sym typeface="Gill Sans MT"/>
                        </a:defRPr>
                      </a:pPr>
                      <a:r>
                        <a:t>-Black tracksuit bottoms or black leggings</a:t>
                      </a:r>
                    </a:p>
                    <a:p>
                      <a:pPr algn="l" defTabSz="914400">
                        <a:defRPr sz="1600">
                          <a:latin typeface="Gill Sans MT"/>
                          <a:ea typeface="Gill Sans MT"/>
                          <a:cs typeface="Gill Sans MT"/>
                          <a:sym typeface="Gill Sans MT"/>
                        </a:defRPr>
                      </a:pPr>
                      <a:r>
                        <a:t>-Sports trainers                        </a:t>
                      </a:r>
                    </a:p>
                    <a:p>
                      <a:pPr algn="l" defTabSz="914400">
                        <a:defRPr sz="1600">
                          <a:latin typeface="Gill Sans MT"/>
                          <a:ea typeface="Gill Sans MT"/>
                          <a:cs typeface="Gill Sans MT"/>
                          <a:sym typeface="Gill Sans MT"/>
                        </a:defRPr>
                      </a:pPr>
                      <a:r>
                        <a:t>-Small bag or rucksack (we have limited space so no large rucksacks please)</a:t>
                      </a:r>
                    </a:p>
                  </a:txBody>
                  <a:tcPr marL="0" marR="0" marT="0" marB="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c>
                  <a:txBody>
                    <a:bodyPr/>
                    <a:lstStyle/>
                    <a:p>
                      <a:pPr algn="l" defTabSz="914400">
                        <a:defRPr b="1" sz="1600">
                          <a:solidFill>
                            <a:srgbClr val="7030A0"/>
                          </a:solidFill>
                          <a:latin typeface="Gill Sans MT"/>
                          <a:ea typeface="Gill Sans MT"/>
                          <a:cs typeface="Gill Sans MT"/>
                          <a:sym typeface="Gill Sans MT"/>
                        </a:defRPr>
                      </a:pPr>
                      <a:r>
                        <a:t>Book Bag</a:t>
                      </a:r>
                      <a:r>
                        <a:rPr>
                          <a:solidFill>
                            <a:srgbClr val="000000"/>
                          </a:solidFill>
                        </a:rPr>
                        <a:t>  </a:t>
                      </a:r>
                    </a:p>
                    <a:p>
                      <a:pPr marL="160420" indent="-160420" algn="l" defTabSz="914400">
                        <a:buSzPct val="100000"/>
                        <a:buChar char="-"/>
                        <a:defRPr sz="1600">
                          <a:latin typeface="Gill Sans MT"/>
                          <a:ea typeface="Gill Sans MT"/>
                          <a:cs typeface="Gill Sans MT"/>
                          <a:sym typeface="Gill Sans MT"/>
                        </a:defRPr>
                      </a:pPr>
                      <a:r>
                        <a:t>purple or blue book bag.</a:t>
                      </a:r>
                    </a:p>
                    <a:p>
                      <a:pPr algn="l" defTabSz="914400">
                        <a:defRPr sz="1600">
                          <a:latin typeface="Gill Sans MT"/>
                          <a:ea typeface="Gill Sans MT"/>
                          <a:cs typeface="Gill Sans MT"/>
                          <a:sym typeface="Gill Sans MT"/>
                        </a:defRPr>
                      </a:pPr>
                    </a:p>
                    <a:p>
                      <a:pPr algn="l" defTabSz="914400">
                        <a:defRPr b="1" sz="1600">
                          <a:solidFill>
                            <a:srgbClr val="531B93"/>
                          </a:solidFill>
                          <a:latin typeface="Gill Sans MT"/>
                          <a:ea typeface="Gill Sans MT"/>
                          <a:cs typeface="Gill Sans MT"/>
                          <a:sym typeface="Gill Sans MT"/>
                        </a:defRPr>
                      </a:pPr>
                      <a:r>
                        <a:t>Rucksack</a:t>
                      </a:r>
                    </a:p>
                    <a:p>
                      <a:pPr algn="l" defTabSz="914400">
                        <a:defRPr sz="1600">
                          <a:latin typeface="Gill Sans MT"/>
                          <a:ea typeface="Gill Sans MT"/>
                          <a:cs typeface="Gill Sans MT"/>
                          <a:sym typeface="Gill Sans MT"/>
                        </a:defRPr>
                      </a:pPr>
                      <a:r>
                        <a:t>- Due to limited space, in the school and classrooms, please could these be small.</a:t>
                      </a:r>
                    </a:p>
                  </a:txBody>
                  <a:tcPr marL="0" marR="0" marT="0" marB="0" anchor="t" anchorCtr="0" horzOverflow="overflow">
                    <a:lnL w="12700">
                      <a:solidFill>
                        <a:srgbClr val="000000"/>
                      </a:solidFill>
                    </a:lnL>
                    <a:lnR w="12700">
                      <a:solidFill>
                        <a:srgbClr val="000000"/>
                      </a:solidFill>
                    </a:lnR>
                    <a:lnT w="12700">
                      <a:solidFill>
                        <a:srgbClr val="000000"/>
                      </a:solidFill>
                    </a:lnT>
                    <a:lnB w="12700">
                      <a:solidFill>
                        <a:srgbClr val="000000"/>
                      </a:solidFill>
                    </a:lnB>
                    <a:noFill/>
                  </a:tcPr>
                </a:tc>
              </a:tr>
            </a:tbl>
          </a:graphicData>
        </a:graphic>
      </p:graphicFrame>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9" name="In Year 6, the children will be expected to have a water bottle in school.…"/>
          <p:cNvSpPr txBox="1"/>
          <p:nvPr/>
        </p:nvSpPr>
        <p:spPr>
          <a:xfrm>
            <a:off x="463071" y="1958520"/>
            <a:ext cx="7757160" cy="15265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spcBef>
                <a:spcPts val="400"/>
              </a:spcBef>
              <a:defRPr sz="1800">
                <a:latin typeface="Gill Sans MT"/>
                <a:ea typeface="Gill Sans MT"/>
                <a:cs typeface="Gill Sans MT"/>
                <a:sym typeface="Gill Sans MT"/>
              </a:defRPr>
            </a:pPr>
            <a:r>
              <a:t>In Year 6, the children will be expected to have a water bottle in school.</a:t>
            </a:r>
          </a:p>
          <a:p>
            <a:pPr>
              <a:spcBef>
                <a:spcPts val="400"/>
              </a:spcBef>
              <a:defRPr sz="1800">
                <a:latin typeface="Gill Sans MT"/>
                <a:ea typeface="Gill Sans MT"/>
                <a:cs typeface="Gill Sans MT"/>
                <a:sym typeface="Gill Sans MT"/>
              </a:defRPr>
            </a:pPr>
          </a:p>
          <a:p>
            <a:pPr>
              <a:spcBef>
                <a:spcPts val="400"/>
              </a:spcBef>
              <a:defRPr sz="1800">
                <a:latin typeface="Gill Sans MT"/>
                <a:ea typeface="Gill Sans MT"/>
                <a:cs typeface="Gill Sans MT"/>
                <a:sym typeface="Gill Sans MT"/>
              </a:defRPr>
            </a:pPr>
            <a:r>
              <a:t>The children are allowed to bring in a healthy snack. This could be a piece of fruit, dried fruit, a vegetables, a fruit roll up, healthy crackers, oatcakes, rice cakes, breadsticks or a piece of cheese.</a:t>
            </a:r>
          </a:p>
        </p:txBody>
      </p:sp>
      <p:sp>
        <p:nvSpPr>
          <p:cNvPr id="110" name="Water Bottles and Fruit/Veg"/>
          <p:cNvSpPr txBox="1"/>
          <p:nvPr>
            <p:ph type="title" idx="4294967295"/>
          </p:nvPr>
        </p:nvSpPr>
        <p:spPr>
          <a:xfrm>
            <a:off x="609598" y="609600"/>
            <a:ext cx="6348417" cy="1320800"/>
          </a:xfrm>
          <a:prstGeom prst="rect">
            <a:avLst/>
          </a:prstGeom>
        </p:spPr>
        <p:txBody>
          <a:bodyPr>
            <a:normAutofit fontScale="100000" lnSpcReduction="0"/>
          </a:bodyPr>
          <a:lstStyle>
            <a:lvl1pPr>
              <a:defRPr>
                <a:solidFill>
                  <a:srgbClr val="002060"/>
                </a:solidFill>
                <a:latin typeface="Gill Sans UltraBold"/>
                <a:ea typeface="Gill Sans UltraBold"/>
                <a:cs typeface="Gill Sans UltraBold"/>
                <a:sym typeface="Gill Sans UltraBold"/>
              </a:defRPr>
            </a:lvl1pPr>
          </a:lstStyle>
          <a:p>
            <a:pPr/>
            <a:r>
              <a:t>Water Bottles and Fruit/Veg</a:t>
            </a:r>
          </a:p>
        </p:txBody>
      </p:sp>
      <p:pic>
        <p:nvPicPr>
          <p:cNvPr id="111" name="image.png" descr="image.png"/>
          <p:cNvPicPr>
            <a:picLocks noChangeAspect="1"/>
          </p:cNvPicPr>
          <p:nvPr/>
        </p:nvPicPr>
        <p:blipFill>
          <a:blip r:embed="rId2">
            <a:extLst/>
          </a:blip>
          <a:stretch>
            <a:fillRect/>
          </a:stretch>
        </p:blipFill>
        <p:spPr>
          <a:xfrm>
            <a:off x="639762" y="3789362"/>
            <a:ext cx="1841501" cy="1358903"/>
          </a:xfrm>
          <a:prstGeom prst="rect">
            <a:avLst/>
          </a:prstGeom>
          <a:ln w="12700">
            <a:miter lim="400000"/>
          </a:ln>
        </p:spPr>
      </p:pic>
      <p:pic>
        <p:nvPicPr>
          <p:cNvPr id="112" name="image.png" descr="image.png"/>
          <p:cNvPicPr>
            <a:picLocks noChangeAspect="1"/>
          </p:cNvPicPr>
          <p:nvPr/>
        </p:nvPicPr>
        <p:blipFill>
          <a:blip r:embed="rId3">
            <a:extLst/>
          </a:blip>
          <a:stretch>
            <a:fillRect/>
          </a:stretch>
        </p:blipFill>
        <p:spPr>
          <a:xfrm>
            <a:off x="7785100" y="4154487"/>
            <a:ext cx="901700" cy="1987553"/>
          </a:xfrm>
          <a:prstGeom prst="rect">
            <a:avLst/>
          </a:prstGeom>
          <a:ln w="12700">
            <a:miter lim="400000"/>
          </a:ln>
        </p:spPr>
      </p:pic>
      <p:pic>
        <p:nvPicPr>
          <p:cNvPr id="113" name="image.png" descr="image.png"/>
          <p:cNvPicPr>
            <a:picLocks noChangeAspect="1"/>
          </p:cNvPicPr>
          <p:nvPr/>
        </p:nvPicPr>
        <p:blipFill>
          <a:blip r:embed="rId4">
            <a:extLst/>
          </a:blip>
          <a:stretch>
            <a:fillRect/>
          </a:stretch>
        </p:blipFill>
        <p:spPr>
          <a:xfrm>
            <a:off x="5219700" y="3946525"/>
            <a:ext cx="1835150" cy="1201738"/>
          </a:xfrm>
          <a:prstGeom prst="rect">
            <a:avLst/>
          </a:prstGeom>
          <a:ln w="12700">
            <a:miter lim="400000"/>
          </a:ln>
        </p:spPr>
      </p:pic>
      <p:pic>
        <p:nvPicPr>
          <p:cNvPr id="114" name="image.png" descr="image.png"/>
          <p:cNvPicPr>
            <a:picLocks noChangeAspect="1"/>
          </p:cNvPicPr>
          <p:nvPr/>
        </p:nvPicPr>
        <p:blipFill>
          <a:blip r:embed="rId5">
            <a:extLst/>
          </a:blip>
          <a:stretch>
            <a:fillRect/>
          </a:stretch>
        </p:blipFill>
        <p:spPr>
          <a:xfrm>
            <a:off x="3298825" y="4435475"/>
            <a:ext cx="1920875" cy="1816100"/>
          </a:xfrm>
          <a:prstGeom prst="rect">
            <a:avLst/>
          </a:prstGeom>
          <a:ln w="12700">
            <a:miter lim="400000"/>
          </a:ln>
        </p:spPr>
      </p:pic>
      <p:pic>
        <p:nvPicPr>
          <p:cNvPr id="115" name="image.png" descr="image.png"/>
          <p:cNvPicPr>
            <a:picLocks noChangeAspect="1"/>
          </p:cNvPicPr>
          <p:nvPr/>
        </p:nvPicPr>
        <p:blipFill>
          <a:blip r:embed="rId6">
            <a:extLst/>
          </a:blip>
          <a:stretch>
            <a:fillRect/>
          </a:stretch>
        </p:blipFill>
        <p:spPr>
          <a:xfrm>
            <a:off x="1619250" y="5157787"/>
            <a:ext cx="1890715" cy="1292228"/>
          </a:xfrm>
          <a:prstGeom prst="rect">
            <a:avLst/>
          </a:prstGeom>
          <a:ln w="12700">
            <a:miter lim="400000"/>
          </a:ln>
        </p:spPr>
      </p:pic>
      <p:pic>
        <p:nvPicPr>
          <p:cNvPr id="116" name="image.png" descr="image.png"/>
          <p:cNvPicPr>
            <a:picLocks noChangeAspect="1"/>
          </p:cNvPicPr>
          <p:nvPr/>
        </p:nvPicPr>
        <p:blipFill>
          <a:blip r:embed="rId7">
            <a:extLst/>
          </a:blip>
          <a:stretch>
            <a:fillRect/>
          </a:stretch>
        </p:blipFill>
        <p:spPr>
          <a:xfrm>
            <a:off x="5534025" y="5126037"/>
            <a:ext cx="1938340" cy="1365253"/>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 name="Supporting your child in reading and writing"/>
          <p:cNvSpPr txBox="1"/>
          <p:nvPr>
            <p:ph type="title" idx="4294967295"/>
          </p:nvPr>
        </p:nvSpPr>
        <p:spPr>
          <a:xfrm>
            <a:off x="323850" y="160337"/>
            <a:ext cx="7127875" cy="1793876"/>
          </a:xfrm>
          <a:prstGeom prst="rect">
            <a:avLst/>
          </a:prstGeom>
        </p:spPr>
        <p:txBody>
          <a:bodyPr anchor="b">
            <a:normAutofit fontScale="100000" lnSpcReduction="0"/>
          </a:bodyPr>
          <a:lstStyle>
            <a:lvl1pPr indent="129619" algn="ctr" defTabSz="324611">
              <a:defRPr sz="3800">
                <a:solidFill>
                  <a:srgbClr val="002060"/>
                </a:solidFill>
                <a:latin typeface="Gill Sans UltraBold"/>
                <a:ea typeface="Gill Sans UltraBold"/>
                <a:cs typeface="Gill Sans UltraBold"/>
                <a:sym typeface="Gill Sans UltraBold"/>
              </a:defRPr>
            </a:lvl1pPr>
          </a:lstStyle>
          <a:p>
            <a:pPr/>
            <a:r>
              <a:t>Supporting your child in reading and writing</a:t>
            </a:r>
          </a:p>
        </p:txBody>
      </p:sp>
      <p:sp>
        <p:nvSpPr>
          <p:cNvPr id="119" name="Reading: Frequent listening to AND reading to your child.…"/>
          <p:cNvSpPr txBox="1"/>
          <p:nvPr>
            <p:ph type="body" idx="4294967295"/>
          </p:nvPr>
        </p:nvSpPr>
        <p:spPr>
          <a:xfrm>
            <a:off x="468312" y="2060575"/>
            <a:ext cx="8496301" cy="4537075"/>
          </a:xfrm>
          <a:prstGeom prst="rect">
            <a:avLst/>
          </a:prstGeom>
        </p:spPr>
        <p:txBody>
          <a:bodyPr>
            <a:normAutofit fontScale="100000" lnSpcReduction="0"/>
          </a:bodyPr>
          <a:lstStyle/>
          <a:p>
            <a:pPr marL="0" indent="0" algn="just">
              <a:lnSpc>
                <a:spcPct val="80000"/>
              </a:lnSpc>
              <a:buSzTx/>
              <a:buNone/>
              <a:defRPr b="1" sz="2000" u="sng">
                <a:solidFill>
                  <a:srgbClr val="5F5F5F"/>
                </a:solidFill>
                <a:latin typeface="Comic Sans MS"/>
                <a:ea typeface="Comic Sans MS"/>
                <a:cs typeface="Comic Sans MS"/>
                <a:sym typeface="Comic Sans MS"/>
              </a:defRPr>
            </a:pPr>
            <a:r>
              <a:t>Reading</a:t>
            </a:r>
            <a:r>
              <a:rPr u="none"/>
              <a:t>: </a:t>
            </a:r>
            <a:r>
              <a:rPr b="0" u="none"/>
              <a:t>Frequent listening to </a:t>
            </a:r>
            <a:r>
              <a:rPr b="0"/>
              <a:t>AND</a:t>
            </a:r>
            <a:r>
              <a:rPr b="0" u="none"/>
              <a:t> reading to your child.</a:t>
            </a:r>
          </a:p>
          <a:p>
            <a:pPr marL="0" indent="0" algn="just">
              <a:lnSpc>
                <a:spcPct val="80000"/>
              </a:lnSpc>
              <a:buSzTx/>
              <a:buNone/>
              <a:defRPr sz="2000">
                <a:solidFill>
                  <a:srgbClr val="5F5F5F"/>
                </a:solidFill>
                <a:latin typeface="Comic Sans MS"/>
                <a:ea typeface="Comic Sans MS"/>
                <a:cs typeface="Comic Sans MS"/>
                <a:sym typeface="Comic Sans MS"/>
              </a:defRPr>
            </a:pPr>
            <a:r>
              <a:t>Not just fiction! Questioning and discussing. Library member.</a:t>
            </a:r>
          </a:p>
          <a:p>
            <a:pPr marL="0" indent="0" algn="just">
              <a:lnSpc>
                <a:spcPct val="80000"/>
              </a:lnSpc>
              <a:buSzTx/>
              <a:buNone/>
              <a:defRPr sz="2000">
                <a:solidFill>
                  <a:srgbClr val="000000"/>
                </a:solidFill>
                <a:latin typeface="Comic Sans MS"/>
                <a:ea typeface="Comic Sans MS"/>
                <a:cs typeface="Comic Sans MS"/>
                <a:sym typeface="Comic Sans MS"/>
              </a:defRPr>
            </a:pPr>
          </a:p>
          <a:p>
            <a:pPr marL="0" indent="0" algn="just">
              <a:lnSpc>
                <a:spcPct val="80000"/>
              </a:lnSpc>
              <a:buSzTx/>
              <a:buNone/>
              <a:defRPr sz="2000">
                <a:solidFill>
                  <a:srgbClr val="000000"/>
                </a:solidFill>
                <a:latin typeface="Comic Sans MS"/>
                <a:ea typeface="Comic Sans MS"/>
                <a:cs typeface="Comic Sans MS"/>
                <a:sym typeface="Comic Sans MS"/>
              </a:defRPr>
            </a:pPr>
            <a:r>
              <a:t>	</a:t>
            </a:r>
            <a:endParaRPr sz="1600">
              <a:solidFill>
                <a:srgbClr val="7F7F7F"/>
              </a:solidFill>
            </a:endParaRPr>
          </a:p>
          <a:p>
            <a:pPr marL="0" indent="0" algn="r">
              <a:lnSpc>
                <a:spcPct val="80000"/>
              </a:lnSpc>
              <a:buSzTx/>
              <a:buNone/>
              <a:defRPr b="1" sz="2000" u="sng">
                <a:solidFill>
                  <a:srgbClr val="5F5F5F"/>
                </a:solidFill>
                <a:latin typeface="Comic Sans MS"/>
                <a:ea typeface="Comic Sans MS"/>
                <a:cs typeface="Comic Sans MS"/>
                <a:sym typeface="Comic Sans MS"/>
              </a:defRPr>
            </a:pPr>
            <a:r>
              <a:t>Writing</a:t>
            </a:r>
            <a:r>
              <a:rPr b="0" u="none"/>
              <a:t>: </a:t>
            </a:r>
          </a:p>
          <a:p>
            <a:pPr marL="0" indent="0" algn="r">
              <a:lnSpc>
                <a:spcPct val="80000"/>
              </a:lnSpc>
              <a:buSzTx/>
              <a:buNone/>
              <a:defRPr sz="2000">
                <a:solidFill>
                  <a:srgbClr val="5F5F5F"/>
                </a:solidFill>
                <a:latin typeface="Comic Sans MS"/>
                <a:ea typeface="Comic Sans MS"/>
                <a:cs typeface="Comic Sans MS"/>
                <a:sym typeface="Comic Sans MS"/>
              </a:defRPr>
            </a:pPr>
            <a:r>
              <a:t>Keeping diaries</a:t>
            </a:r>
          </a:p>
          <a:p>
            <a:pPr marL="0" indent="0" algn="r">
              <a:lnSpc>
                <a:spcPct val="80000"/>
              </a:lnSpc>
              <a:buSzTx/>
              <a:buNone/>
              <a:defRPr sz="2000">
                <a:solidFill>
                  <a:srgbClr val="5F5F5F"/>
                </a:solidFill>
                <a:latin typeface="Comic Sans MS"/>
                <a:ea typeface="Comic Sans MS"/>
                <a:cs typeface="Comic Sans MS"/>
                <a:sym typeface="Comic Sans MS"/>
              </a:defRPr>
            </a:pPr>
            <a:r>
              <a:t>	Letter writing/emailing family and friends.</a:t>
            </a:r>
          </a:p>
          <a:p>
            <a:pPr marL="0" indent="0" algn="r">
              <a:lnSpc>
                <a:spcPct val="80000"/>
              </a:lnSpc>
              <a:buSzTx/>
              <a:buNone/>
              <a:defRPr sz="2000">
                <a:solidFill>
                  <a:srgbClr val="5F5F5F"/>
                </a:solidFill>
                <a:latin typeface="Comic Sans MS"/>
                <a:ea typeface="Comic Sans MS"/>
                <a:cs typeface="Comic Sans MS"/>
                <a:sym typeface="Comic Sans MS"/>
              </a:defRPr>
            </a:pPr>
            <a:r>
              <a:t>	‘Fun writing’ use coloured pencils or different writing implements.</a:t>
            </a:r>
          </a:p>
          <a:p>
            <a:pPr marL="0" indent="0" algn="ctr">
              <a:lnSpc>
                <a:spcPct val="80000"/>
              </a:lnSpc>
              <a:buSzTx/>
              <a:buNone/>
              <a:defRPr sz="2000">
                <a:solidFill>
                  <a:srgbClr val="5F5F5F"/>
                </a:solidFill>
                <a:latin typeface="Comic Sans MS"/>
                <a:ea typeface="Comic Sans MS"/>
                <a:cs typeface="Comic Sans MS"/>
                <a:sym typeface="Comic Sans MS"/>
              </a:defRPr>
            </a:pPr>
            <a:r>
              <a:t>Shopping lists. 	Check the class pages for ideas and recommendations.</a:t>
            </a:r>
          </a:p>
        </p:txBody>
      </p:sp>
      <p:pic>
        <p:nvPicPr>
          <p:cNvPr id="120" name="image.png" descr="image.png"/>
          <p:cNvPicPr>
            <a:picLocks noChangeAspect="1"/>
          </p:cNvPicPr>
          <p:nvPr/>
        </p:nvPicPr>
        <p:blipFill>
          <a:blip r:embed="rId2">
            <a:extLst/>
          </a:blip>
          <a:stretch>
            <a:fillRect/>
          </a:stretch>
        </p:blipFill>
        <p:spPr>
          <a:xfrm>
            <a:off x="5148986" y="3289746"/>
            <a:ext cx="1873253" cy="1081090"/>
          </a:xfrm>
          <a:prstGeom prst="rect">
            <a:avLst/>
          </a:prstGeom>
          <a:ln w="12700">
            <a:miter lim="400000"/>
          </a:ln>
        </p:spPr>
      </p:pic>
      <p:pic>
        <p:nvPicPr>
          <p:cNvPr id="121" name="image.jpeg" descr="image.jpeg"/>
          <p:cNvPicPr>
            <a:picLocks noChangeAspect="1"/>
          </p:cNvPicPr>
          <p:nvPr/>
        </p:nvPicPr>
        <p:blipFill>
          <a:blip r:embed="rId3">
            <a:extLst/>
          </a:blip>
          <a:stretch>
            <a:fillRect/>
          </a:stretch>
        </p:blipFill>
        <p:spPr>
          <a:xfrm>
            <a:off x="583891" y="3276072"/>
            <a:ext cx="2043116" cy="1374778"/>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3" name="Spelling"/>
          <p:cNvSpPr txBox="1"/>
          <p:nvPr>
            <p:ph type="title" idx="4294967295"/>
          </p:nvPr>
        </p:nvSpPr>
        <p:spPr>
          <a:xfrm>
            <a:off x="1042987" y="260350"/>
            <a:ext cx="7175501" cy="1439863"/>
          </a:xfrm>
          <a:prstGeom prst="rect">
            <a:avLst/>
          </a:prstGeom>
        </p:spPr>
        <p:txBody>
          <a:bodyPr anchor="b">
            <a:normAutofit fontScale="100000" lnSpcReduction="0"/>
          </a:bodyPr>
          <a:lstStyle>
            <a:lvl1pPr indent="182562">
              <a:defRPr sz="5400">
                <a:solidFill>
                  <a:srgbClr val="002060"/>
                </a:solidFill>
                <a:latin typeface="Gill Sans UltraBold"/>
                <a:ea typeface="Gill Sans UltraBold"/>
                <a:cs typeface="Gill Sans UltraBold"/>
                <a:sym typeface="Gill Sans UltraBold"/>
              </a:defRPr>
            </a:lvl1pPr>
          </a:lstStyle>
          <a:p>
            <a:pPr/>
            <a:r>
              <a:t>Spelling</a:t>
            </a:r>
          </a:p>
        </p:txBody>
      </p:sp>
      <p:sp>
        <p:nvSpPr>
          <p:cNvPr id="124" name="Spellings will be set weekly, and they will be posted on the class page for pupils to practise at home. Spelling books will go home on Mondays. Pupils are asked to learn the spellings and write them in a sentence. On Fridays, there will be a spelling ‘ch"/>
          <p:cNvSpPr txBox="1"/>
          <p:nvPr>
            <p:ph type="body" idx="4294967295"/>
          </p:nvPr>
        </p:nvSpPr>
        <p:spPr>
          <a:xfrm>
            <a:off x="323849" y="1700210"/>
            <a:ext cx="7561265" cy="4897440"/>
          </a:xfrm>
          <a:prstGeom prst="rect">
            <a:avLst/>
          </a:prstGeom>
        </p:spPr>
        <p:txBody>
          <a:bodyPr>
            <a:normAutofit fontScale="100000" lnSpcReduction="0"/>
          </a:bodyPr>
          <a:lstStyle/>
          <a:p>
            <a:pPr marL="0" indent="0" defTabSz="425194">
              <a:lnSpc>
                <a:spcPct val="80000"/>
              </a:lnSpc>
              <a:spcBef>
                <a:spcPts val="900"/>
              </a:spcBef>
              <a:buSzTx/>
              <a:buNone/>
              <a:defRPr sz="2000">
                <a:solidFill>
                  <a:srgbClr val="5F5F5F"/>
                </a:solidFill>
                <a:latin typeface="Comic Sans MS"/>
                <a:ea typeface="Comic Sans MS"/>
                <a:cs typeface="Comic Sans MS"/>
                <a:sym typeface="Comic Sans MS"/>
              </a:defRPr>
            </a:pPr>
            <a:r>
              <a:t>Spellings will be set weekly, and they will be posted on the class page for pupils to practise at home. Spelling books will go home on Mondays. Pupils are asked to learn the spellings and write them in a sentence. On Fridays, there will be a spelling ‘check’. </a:t>
            </a:r>
          </a:p>
          <a:p>
            <a:pPr marL="0" indent="0" defTabSz="425194">
              <a:lnSpc>
                <a:spcPct val="80000"/>
              </a:lnSpc>
              <a:spcBef>
                <a:spcPts val="900"/>
              </a:spcBef>
              <a:buSzTx/>
              <a:buNone/>
              <a:defRPr sz="2000">
                <a:solidFill>
                  <a:srgbClr val="5F5F5F"/>
                </a:solidFill>
                <a:latin typeface="Comic Sans MS"/>
                <a:ea typeface="Comic Sans MS"/>
                <a:cs typeface="Comic Sans MS"/>
                <a:sym typeface="Comic Sans MS"/>
              </a:defRPr>
            </a:pPr>
            <a:r>
              <a:t>Ways in which you can support your child’s spelling skills and ability:</a:t>
            </a:r>
          </a:p>
          <a:p>
            <a:pPr marL="0" indent="0" defTabSz="425194">
              <a:lnSpc>
                <a:spcPct val="80000"/>
              </a:lnSpc>
              <a:spcBef>
                <a:spcPts val="900"/>
              </a:spcBef>
              <a:buFont typeface="Arial"/>
              <a:buChar char="•"/>
              <a:defRPr>
                <a:solidFill>
                  <a:srgbClr val="5F5F5F"/>
                </a:solidFill>
                <a:latin typeface="Comic Sans MS"/>
                <a:ea typeface="Comic Sans MS"/>
                <a:cs typeface="Comic Sans MS"/>
                <a:sym typeface="Comic Sans MS"/>
              </a:defRPr>
            </a:pPr>
            <a:r>
              <a:t>Practising the spelling of Common Exception Words</a:t>
            </a:r>
          </a:p>
          <a:p>
            <a:pPr marL="0" indent="0" defTabSz="425194">
              <a:lnSpc>
                <a:spcPct val="80000"/>
              </a:lnSpc>
              <a:spcBef>
                <a:spcPts val="900"/>
              </a:spcBef>
              <a:buFont typeface="Arial"/>
              <a:buChar char="•"/>
              <a:defRPr>
                <a:solidFill>
                  <a:srgbClr val="5F5F5F"/>
                </a:solidFill>
                <a:latin typeface="Comic Sans MS"/>
                <a:ea typeface="Comic Sans MS"/>
                <a:cs typeface="Comic Sans MS"/>
                <a:sym typeface="Comic Sans MS"/>
              </a:defRPr>
            </a:pPr>
            <a:r>
              <a:t>Wordle</a:t>
            </a:r>
          </a:p>
          <a:p>
            <a:pPr marL="0" indent="0" defTabSz="425194">
              <a:lnSpc>
                <a:spcPct val="80000"/>
              </a:lnSpc>
              <a:spcBef>
                <a:spcPts val="900"/>
              </a:spcBef>
              <a:buFont typeface="Arial"/>
              <a:buChar char="•"/>
              <a:defRPr>
                <a:solidFill>
                  <a:srgbClr val="5F5F5F"/>
                </a:solidFill>
                <a:latin typeface="Comic Sans MS"/>
                <a:ea typeface="Comic Sans MS"/>
                <a:cs typeface="Comic Sans MS"/>
                <a:sym typeface="Comic Sans MS"/>
              </a:defRPr>
            </a:pPr>
            <a:r>
              <a:t>Sir Linkalot</a:t>
            </a:r>
          </a:p>
          <a:p>
            <a:pPr marL="0" indent="0" defTabSz="425194">
              <a:lnSpc>
                <a:spcPct val="80000"/>
              </a:lnSpc>
              <a:spcBef>
                <a:spcPts val="900"/>
              </a:spcBef>
              <a:buFont typeface="Arial"/>
              <a:buChar char="•"/>
              <a:defRPr>
                <a:solidFill>
                  <a:srgbClr val="5F5F5F"/>
                </a:solidFill>
                <a:latin typeface="Comic Sans MS"/>
                <a:ea typeface="Comic Sans MS"/>
                <a:cs typeface="Comic Sans MS"/>
                <a:sym typeface="Comic Sans MS"/>
              </a:defRPr>
            </a:pPr>
            <a:r>
              <a:t>Crosswords/word puzzles</a:t>
            </a:r>
          </a:p>
          <a:p>
            <a:pPr marL="0" indent="0" defTabSz="425194">
              <a:lnSpc>
                <a:spcPct val="80000"/>
              </a:lnSpc>
              <a:spcBef>
                <a:spcPts val="900"/>
              </a:spcBef>
              <a:buFont typeface="Arial"/>
              <a:buChar char="•"/>
              <a:defRPr>
                <a:solidFill>
                  <a:srgbClr val="5F5F5F"/>
                </a:solidFill>
                <a:latin typeface="Comic Sans MS"/>
                <a:ea typeface="Comic Sans MS"/>
                <a:cs typeface="Comic Sans MS"/>
                <a:sym typeface="Comic Sans MS"/>
              </a:defRPr>
            </a:pPr>
            <a:r>
              <a:t>Playing Scrabble/Boggle/Hangman</a:t>
            </a:r>
          </a:p>
          <a:p>
            <a:pPr marL="0" indent="0" algn="r" defTabSz="425194">
              <a:lnSpc>
                <a:spcPct val="80000"/>
              </a:lnSpc>
              <a:spcBef>
                <a:spcPts val="900"/>
              </a:spcBef>
              <a:buSzTx/>
              <a:buNone/>
              <a:defRPr sz="1400">
                <a:solidFill>
                  <a:srgbClr val="7F7F7F"/>
                </a:solidFill>
              </a:defRPr>
            </a:pPr>
          </a:p>
          <a:p>
            <a:pPr marL="0" indent="0" algn="r" defTabSz="425194">
              <a:lnSpc>
                <a:spcPct val="80000"/>
              </a:lnSpc>
              <a:spcBef>
                <a:spcPts val="900"/>
              </a:spcBef>
              <a:buSzTx/>
              <a:buNone/>
              <a:defRPr sz="2400" u="sng">
                <a:solidFill>
                  <a:srgbClr val="0000FF"/>
                </a:solidFill>
                <a:uFill>
                  <a:solidFill>
                    <a:srgbClr val="0000FF"/>
                  </a:solidFill>
                </a:uFill>
              </a:defRPr>
            </a:pPr>
            <a:r>
              <a:rPr>
                <a:hlinkClick r:id="rId2" invalidUrl="" action="" tgtFrame="" tooltip="" history="1" highlightClick="0" endSnd="0"/>
              </a:rPr>
              <a:t>www.spellingframe.co.uk</a:t>
            </a:r>
          </a:p>
        </p:txBody>
      </p:sp>
      <p:pic>
        <p:nvPicPr>
          <p:cNvPr id="125" name="image.png" descr="image.png"/>
          <p:cNvPicPr>
            <a:picLocks noChangeAspect="1"/>
          </p:cNvPicPr>
          <p:nvPr/>
        </p:nvPicPr>
        <p:blipFill>
          <a:blip r:embed="rId3">
            <a:extLst/>
          </a:blip>
          <a:srcRect l="17247" t="23304" r="21984" b="22665"/>
          <a:stretch>
            <a:fillRect/>
          </a:stretch>
        </p:blipFill>
        <p:spPr>
          <a:xfrm>
            <a:off x="7216774" y="-19050"/>
            <a:ext cx="1957391" cy="1719265"/>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7" name="Pencil Cases"/>
          <p:cNvSpPr txBox="1"/>
          <p:nvPr>
            <p:ph type="title"/>
          </p:nvPr>
        </p:nvSpPr>
        <p:spPr>
          <a:prstGeom prst="rect">
            <a:avLst/>
          </a:prstGeom>
        </p:spPr>
        <p:txBody>
          <a:bodyPr/>
          <a:lstStyle>
            <a:lvl1pPr algn="ctr">
              <a:defRPr b="1">
                <a:solidFill>
                  <a:srgbClr val="000000"/>
                </a:solidFill>
              </a:defRPr>
            </a:lvl1pPr>
          </a:lstStyle>
          <a:p>
            <a:pPr/>
            <a:r>
              <a:t>Pencil Cases</a:t>
            </a:r>
          </a:p>
        </p:txBody>
      </p:sp>
      <p:sp>
        <p:nvSpPr>
          <p:cNvPr id="128" name="General Content:…"/>
          <p:cNvSpPr txBox="1"/>
          <p:nvPr>
            <p:ph type="body" sz="half" idx="1"/>
          </p:nvPr>
        </p:nvSpPr>
        <p:spPr>
          <a:prstGeom prst="rect">
            <a:avLst/>
          </a:prstGeom>
        </p:spPr>
        <p:txBody>
          <a:bodyPr/>
          <a:lstStyle/>
          <a:p>
            <a:pPr/>
            <a:r>
              <a:t>General Content:</a:t>
            </a:r>
          </a:p>
          <a:p>
            <a:pPr marL="180473" indent="-180473">
              <a:buClrTx/>
              <a:buSzPct val="100000"/>
              <a:buFontTx/>
              <a:buChar char="•"/>
            </a:pPr>
            <a:r>
              <a:t>Pencils</a:t>
            </a:r>
          </a:p>
          <a:p>
            <a:pPr marL="180473" indent="-180473">
              <a:buClrTx/>
              <a:buSzPct val="100000"/>
              <a:buFontTx/>
              <a:buChar char="•"/>
            </a:pPr>
            <a:r>
              <a:t>Pencil Sharpener</a:t>
            </a:r>
          </a:p>
          <a:p>
            <a:pPr marL="180473" indent="-180473">
              <a:buClrTx/>
              <a:buSzPct val="100000"/>
              <a:buFontTx/>
              <a:buChar char="•"/>
            </a:pPr>
            <a:r>
              <a:t>Glue Stick</a:t>
            </a:r>
          </a:p>
          <a:p>
            <a:pPr marL="180473" indent="-180473">
              <a:buClrTx/>
              <a:buSzPct val="100000"/>
              <a:buFontTx/>
              <a:buChar char="•"/>
            </a:pPr>
            <a:r>
              <a:t>Eraser</a:t>
            </a:r>
          </a:p>
          <a:p>
            <a:pPr marL="180473" indent="-180473">
              <a:buClrTx/>
              <a:buSzPct val="100000"/>
              <a:buFontTx/>
              <a:buChar char="•"/>
            </a:pPr>
            <a:r>
              <a:t>Ruler</a:t>
            </a:r>
          </a:p>
          <a:p>
            <a:pPr marL="180473" indent="-180473">
              <a:buClrTx/>
              <a:buSzPct val="100000"/>
              <a:buFontTx/>
              <a:buChar char="•"/>
            </a:pPr>
            <a:r>
              <a:t>Colouring Pencils</a:t>
            </a:r>
          </a:p>
        </p:txBody>
      </p:sp>
      <p:pic>
        <p:nvPicPr>
          <p:cNvPr id="129" name="Screenshot 2024-09-24 at 14.01.09.png" descr="Screenshot 2024-09-24 at 14.01.09.png"/>
          <p:cNvPicPr>
            <a:picLocks noChangeAspect="1"/>
          </p:cNvPicPr>
          <p:nvPr/>
        </p:nvPicPr>
        <p:blipFill>
          <a:blip r:embed="rId2">
            <a:extLst/>
          </a:blip>
          <a:stretch>
            <a:fillRect/>
          </a:stretch>
        </p:blipFill>
        <p:spPr>
          <a:xfrm>
            <a:off x="3873393" y="3122703"/>
            <a:ext cx="3121182" cy="1957205"/>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1" name="Topic"/>
          <p:cNvSpPr txBox="1"/>
          <p:nvPr>
            <p:ph type="title" idx="4294967295"/>
          </p:nvPr>
        </p:nvSpPr>
        <p:spPr>
          <a:xfrm>
            <a:off x="609598" y="609600"/>
            <a:ext cx="6348417" cy="1320800"/>
          </a:xfrm>
          <a:prstGeom prst="rect">
            <a:avLst/>
          </a:prstGeom>
        </p:spPr>
        <p:txBody>
          <a:bodyPr>
            <a:normAutofit fontScale="100000" lnSpcReduction="0"/>
          </a:bodyPr>
          <a:lstStyle>
            <a:lvl1pPr>
              <a:defRPr sz="5400">
                <a:solidFill>
                  <a:srgbClr val="002060"/>
                </a:solidFill>
                <a:latin typeface="Gill Sans UltraBold"/>
                <a:ea typeface="Gill Sans UltraBold"/>
                <a:cs typeface="Gill Sans UltraBold"/>
                <a:sym typeface="Gill Sans UltraBold"/>
              </a:defRPr>
            </a:lvl1pPr>
          </a:lstStyle>
          <a:p>
            <a:pPr/>
            <a:r>
              <a:t>Topic</a:t>
            </a:r>
          </a:p>
        </p:txBody>
      </p:sp>
      <p:sp>
        <p:nvSpPr>
          <p:cNvPr id="132" name="Mrs Calzada and Mrs Haylor will be leading topic sessions for Year 6. During these sessions, the children will be covering English, history, geography, RE and music objectives.…"/>
          <p:cNvSpPr txBox="1"/>
          <p:nvPr>
            <p:ph type="body" idx="4294967295"/>
          </p:nvPr>
        </p:nvSpPr>
        <p:spPr>
          <a:xfrm>
            <a:off x="609598" y="2160585"/>
            <a:ext cx="8243455" cy="3881440"/>
          </a:xfrm>
          <a:prstGeom prst="rect">
            <a:avLst/>
          </a:prstGeom>
        </p:spPr>
        <p:txBody>
          <a:bodyPr>
            <a:normAutofit fontScale="100000" lnSpcReduction="0"/>
          </a:bodyPr>
          <a:lstStyle/>
          <a:p>
            <a:pPr marL="0" indent="0" defTabSz="429768">
              <a:spcBef>
                <a:spcPts val="900"/>
              </a:spcBef>
              <a:buSzTx/>
              <a:buNone/>
              <a:defRPr sz="2256"/>
            </a:pPr>
            <a:r>
              <a:t> </a:t>
            </a:r>
            <a:r>
              <a:rPr>
                <a:latin typeface="Comic Sans MS"/>
                <a:ea typeface="Comic Sans MS"/>
                <a:cs typeface="Comic Sans MS"/>
                <a:sym typeface="Comic Sans MS"/>
              </a:rPr>
              <a:t>Mrs Calzada and Mrs Haylor will be leading topic sessions for Year 6. During these sessions, the children will be covering English, history, geography, RE and music objectives.</a:t>
            </a:r>
          </a:p>
          <a:p>
            <a:pPr marL="0" indent="0" defTabSz="429768">
              <a:spcBef>
                <a:spcPts val="900"/>
              </a:spcBef>
              <a:buSzTx/>
              <a:buNone/>
              <a:defRPr sz="2256">
                <a:latin typeface="Comic Sans MS"/>
                <a:ea typeface="Comic Sans MS"/>
                <a:cs typeface="Comic Sans MS"/>
                <a:sym typeface="Comic Sans MS"/>
              </a:defRPr>
            </a:pPr>
            <a:r>
              <a:rPr b="1"/>
              <a:t>Term 1 Topics: Science Fiction and Geography of the UK</a:t>
            </a:r>
            <a:r>
              <a:t>.</a:t>
            </a:r>
          </a:p>
          <a:p>
            <a:pPr marL="0" indent="0" defTabSz="429768">
              <a:spcBef>
                <a:spcPts val="900"/>
              </a:spcBef>
              <a:buSzTx/>
              <a:buNone/>
              <a:defRPr sz="2256">
                <a:latin typeface="Comic Sans MS"/>
                <a:ea typeface="Comic Sans MS"/>
                <a:cs typeface="Comic Sans MS"/>
                <a:sym typeface="Comic Sans MS"/>
              </a:defRPr>
            </a:pPr>
            <a:r>
              <a:t>Some other topics we will explore: The Vikings, The Highwayman (poetry), Macbeth, Scandinavia, The Ancient Greeks, Faversham - Past, Present and Future.</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4" name="Termly Curriculum Maps"/>
          <p:cNvSpPr txBox="1"/>
          <p:nvPr>
            <p:ph type="title"/>
          </p:nvPr>
        </p:nvSpPr>
        <p:spPr>
          <a:prstGeom prst="rect">
            <a:avLst/>
          </a:prstGeom>
        </p:spPr>
        <p:txBody>
          <a:bodyPr/>
          <a:lstStyle>
            <a:lvl1pPr algn="ctr">
              <a:defRPr>
                <a:solidFill>
                  <a:srgbClr val="000000"/>
                </a:solidFill>
              </a:defRPr>
            </a:lvl1pPr>
          </a:lstStyle>
          <a:p>
            <a:pPr/>
            <a:r>
              <a:t>Termly Curriculum Maps</a:t>
            </a:r>
          </a:p>
        </p:txBody>
      </p:sp>
      <p:sp>
        <p:nvSpPr>
          <p:cNvPr id="135" name="Double-click to edit"/>
          <p:cNvSpPr txBox="1"/>
          <p:nvPr>
            <p:ph type="body" sz="half" idx="1"/>
          </p:nvPr>
        </p:nvSpPr>
        <p:spPr>
          <a:prstGeom prst="rect">
            <a:avLst/>
          </a:prstGeom>
        </p:spPr>
        <p:txBody>
          <a:bodyPr/>
          <a:lstStyle/>
          <a:p>
            <a:pPr/>
          </a:p>
        </p:txBody>
      </p:sp>
      <p:pic>
        <p:nvPicPr>
          <p:cNvPr id="136" name="Screenshot 2024-09-24 at 14.19.27.png" descr="Screenshot 2024-09-24 at 14.19.27.png"/>
          <p:cNvPicPr>
            <a:picLocks noChangeAspect="1"/>
          </p:cNvPicPr>
          <p:nvPr/>
        </p:nvPicPr>
        <p:blipFill>
          <a:blip r:embed="rId2">
            <a:extLst/>
          </a:blip>
          <a:stretch>
            <a:fillRect/>
          </a:stretch>
        </p:blipFill>
        <p:spPr>
          <a:xfrm>
            <a:off x="609600" y="1873524"/>
            <a:ext cx="6348413" cy="4455562"/>
          </a:xfrm>
          <a:prstGeom prst="rect">
            <a:avLst/>
          </a:prstGeom>
          <a:ln w="12700">
            <a:miter lim="400000"/>
          </a:ln>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8" name="Class page"/>
          <p:cNvSpPr txBox="1"/>
          <p:nvPr>
            <p:ph type="title"/>
          </p:nvPr>
        </p:nvSpPr>
        <p:spPr>
          <a:prstGeom prst="rect">
            <a:avLst/>
          </a:prstGeom>
        </p:spPr>
        <p:txBody>
          <a:bodyPr/>
          <a:lstStyle>
            <a:lvl1pPr algn="ctr">
              <a:defRPr>
                <a:solidFill>
                  <a:srgbClr val="000000"/>
                </a:solidFill>
              </a:defRPr>
            </a:lvl1pPr>
          </a:lstStyle>
          <a:p>
            <a:pPr/>
            <a:r>
              <a:t>Class page</a:t>
            </a:r>
          </a:p>
        </p:txBody>
      </p:sp>
      <p:sp>
        <p:nvSpPr>
          <p:cNvPr id="139" name="Double-click to edit"/>
          <p:cNvSpPr txBox="1"/>
          <p:nvPr>
            <p:ph type="body" idx="1"/>
          </p:nvPr>
        </p:nvSpPr>
        <p:spPr>
          <a:xfrm>
            <a:off x="609600" y="1744859"/>
            <a:ext cx="6348413" cy="4297166"/>
          </a:xfrm>
          <a:prstGeom prst="rect">
            <a:avLst/>
          </a:prstGeom>
        </p:spPr>
        <p:txBody>
          <a:bodyPr/>
          <a:lstStyle/>
          <a:p>
            <a:pPr/>
          </a:p>
        </p:txBody>
      </p:sp>
      <p:pic>
        <p:nvPicPr>
          <p:cNvPr id="140" name="Screenshot 2024-09-24 at 14.28.13.png" descr="Screenshot 2024-09-24 at 14.28.13.png"/>
          <p:cNvPicPr>
            <a:picLocks noChangeAspect="1"/>
          </p:cNvPicPr>
          <p:nvPr/>
        </p:nvPicPr>
        <p:blipFill>
          <a:blip r:embed="rId2">
            <a:extLst/>
          </a:blip>
          <a:stretch>
            <a:fillRect/>
          </a:stretch>
        </p:blipFill>
        <p:spPr>
          <a:xfrm>
            <a:off x="2304717" y="1772375"/>
            <a:ext cx="2958179" cy="4269650"/>
          </a:xfrm>
          <a:prstGeom prst="rect">
            <a:avLst/>
          </a:prstGeom>
          <a:ln w="12700">
            <a:miter lim="400000"/>
          </a:ln>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2" name="Supporting your child in Maths"/>
          <p:cNvSpPr txBox="1"/>
          <p:nvPr>
            <p:ph type="title" idx="4294967295"/>
          </p:nvPr>
        </p:nvSpPr>
        <p:spPr>
          <a:xfrm>
            <a:off x="939800" y="188912"/>
            <a:ext cx="7175500" cy="1793876"/>
          </a:xfrm>
          <a:prstGeom prst="rect">
            <a:avLst/>
          </a:prstGeom>
        </p:spPr>
        <p:txBody>
          <a:bodyPr anchor="b">
            <a:normAutofit fontScale="100000" lnSpcReduction="0"/>
          </a:bodyPr>
          <a:lstStyle>
            <a:lvl1pPr defTabSz="452627">
              <a:defRPr sz="5300">
                <a:solidFill>
                  <a:srgbClr val="002060"/>
                </a:solidFill>
                <a:latin typeface="Gill Sans UltraBold"/>
                <a:ea typeface="Gill Sans UltraBold"/>
                <a:cs typeface="Gill Sans UltraBold"/>
                <a:sym typeface="Gill Sans UltraBold"/>
              </a:defRPr>
            </a:lvl1pPr>
          </a:lstStyle>
          <a:p>
            <a:pPr/>
            <a:r>
              <a:t>Supporting your child in Maths</a:t>
            </a:r>
          </a:p>
        </p:txBody>
      </p:sp>
      <p:sp>
        <p:nvSpPr>
          <p:cNvPr id="143" name="Play board games such as Monopoly, Ludo, Backgammon, Shut the Box, Card games, Sudoku, etc.…"/>
          <p:cNvSpPr txBox="1"/>
          <p:nvPr>
            <p:ph type="body" idx="4294967295"/>
          </p:nvPr>
        </p:nvSpPr>
        <p:spPr>
          <a:xfrm>
            <a:off x="395287" y="2276475"/>
            <a:ext cx="8353426" cy="4392613"/>
          </a:xfrm>
          <a:prstGeom prst="rect">
            <a:avLst/>
          </a:prstGeom>
        </p:spPr>
        <p:txBody>
          <a:bodyPr>
            <a:normAutofit fontScale="100000" lnSpcReduction="0"/>
          </a:bodyPr>
          <a:lstStyle/>
          <a:p>
            <a:pPr marL="0" indent="0" defTabSz="420623">
              <a:spcBef>
                <a:spcPts val="900"/>
              </a:spcBef>
              <a:buSzTx/>
              <a:buNone/>
              <a:defRPr sz="2200">
                <a:solidFill>
                  <a:srgbClr val="000000"/>
                </a:solidFill>
                <a:latin typeface="Comic Sans MS"/>
                <a:ea typeface="Comic Sans MS"/>
                <a:cs typeface="Comic Sans MS"/>
                <a:sym typeface="Comic Sans MS"/>
              </a:defRPr>
            </a:pPr>
            <a:r>
              <a:t>Play board games such as Monopoly, Ludo, Backgammon, Shut the Box, Card games, Sudoku, etc.</a:t>
            </a:r>
          </a:p>
          <a:p>
            <a:pPr marL="0" indent="0" defTabSz="420623">
              <a:spcBef>
                <a:spcPts val="900"/>
              </a:spcBef>
              <a:buSzTx/>
              <a:buNone/>
              <a:defRPr sz="2200">
                <a:solidFill>
                  <a:srgbClr val="000000"/>
                </a:solidFill>
                <a:latin typeface="Comic Sans MS"/>
                <a:ea typeface="Comic Sans MS"/>
                <a:cs typeface="Comic Sans MS"/>
                <a:sym typeface="Comic Sans MS"/>
              </a:defRPr>
            </a:pPr>
            <a:r>
              <a:t>Encourage your child to be involved with cooking (weighing and measuring) and shopping (using money).                                    </a:t>
            </a:r>
          </a:p>
          <a:p>
            <a:pPr marL="0" indent="0" algn="r" defTabSz="420623">
              <a:spcBef>
                <a:spcPts val="900"/>
              </a:spcBef>
              <a:buSzTx/>
              <a:buNone/>
              <a:defRPr sz="2200">
                <a:solidFill>
                  <a:srgbClr val="000000"/>
                </a:solidFill>
                <a:latin typeface="Comic Sans MS"/>
                <a:ea typeface="Comic Sans MS"/>
                <a:cs typeface="Comic Sans MS"/>
                <a:sym typeface="Comic Sans MS"/>
              </a:defRPr>
            </a:pPr>
            <a:r>
              <a:t>	</a:t>
            </a:r>
            <a:r>
              <a:rPr>
                <a:latin typeface="Gill Sans MT"/>
                <a:ea typeface="Gill Sans MT"/>
                <a:cs typeface="Gill Sans MT"/>
                <a:sym typeface="Gill Sans MT"/>
              </a:rPr>
              <a:t>		</a:t>
            </a:r>
          </a:p>
          <a:p>
            <a:pPr marL="0" indent="0" algn="r" defTabSz="420623">
              <a:spcBef>
                <a:spcPts val="900"/>
              </a:spcBef>
              <a:buSzTx/>
              <a:buNone/>
              <a:defRPr sz="2200">
                <a:solidFill>
                  <a:srgbClr val="000000"/>
                </a:solidFill>
                <a:latin typeface="Gill Sans MT"/>
                <a:ea typeface="Gill Sans MT"/>
                <a:cs typeface="Gill Sans MT"/>
                <a:sym typeface="Gill Sans MT"/>
              </a:defRPr>
            </a:pPr>
            <a:r>
              <a:t>		</a:t>
            </a:r>
          </a:p>
          <a:p>
            <a:pPr marL="0" indent="0" algn="r" defTabSz="420623">
              <a:spcBef>
                <a:spcPts val="900"/>
              </a:spcBef>
              <a:buSzTx/>
              <a:buNone/>
              <a:defRPr sz="2200">
                <a:solidFill>
                  <a:srgbClr val="000000"/>
                </a:solidFill>
                <a:latin typeface="Gill Sans MT"/>
                <a:ea typeface="Gill Sans MT"/>
                <a:cs typeface="Gill Sans MT"/>
                <a:sym typeface="Gill Sans MT"/>
              </a:defRPr>
            </a:pPr>
          </a:p>
          <a:p>
            <a:pPr marL="0" indent="0" algn="r" defTabSz="420623">
              <a:spcBef>
                <a:spcPts val="900"/>
              </a:spcBef>
              <a:buSzTx/>
              <a:buNone/>
              <a:defRPr sz="2200">
                <a:solidFill>
                  <a:srgbClr val="000000"/>
                </a:solidFill>
                <a:latin typeface="Gill Sans MT"/>
                <a:ea typeface="Gill Sans MT"/>
                <a:cs typeface="Gill Sans MT"/>
                <a:sym typeface="Gill Sans MT"/>
              </a:defRPr>
            </a:pPr>
          </a:p>
          <a:p>
            <a:pPr marL="0" indent="0" algn="r" defTabSz="420623">
              <a:spcBef>
                <a:spcPts val="900"/>
              </a:spcBef>
              <a:buSzTx/>
              <a:buNone/>
              <a:defRPr sz="2200">
                <a:solidFill>
                  <a:srgbClr val="000000"/>
                </a:solidFill>
                <a:latin typeface="Gill Sans MT"/>
                <a:ea typeface="Gill Sans MT"/>
                <a:cs typeface="Gill Sans MT"/>
                <a:sym typeface="Gill Sans MT"/>
              </a:defRPr>
            </a:pPr>
            <a:r>
              <a:t>Talk about TIME! Plan events together to help your  child to work out timings.</a:t>
            </a:r>
          </a:p>
        </p:txBody>
      </p:sp>
      <p:pic>
        <p:nvPicPr>
          <p:cNvPr id="144" name="image.png" descr="image.png"/>
          <p:cNvPicPr>
            <a:picLocks noChangeAspect="1"/>
          </p:cNvPicPr>
          <p:nvPr/>
        </p:nvPicPr>
        <p:blipFill>
          <a:blip r:embed="rId2">
            <a:extLst/>
          </a:blip>
          <a:stretch>
            <a:fillRect/>
          </a:stretch>
        </p:blipFill>
        <p:spPr>
          <a:xfrm rot="595001">
            <a:off x="7397750" y="692150"/>
            <a:ext cx="1422400" cy="1401763"/>
          </a:xfrm>
          <a:prstGeom prst="rect">
            <a:avLst/>
          </a:prstGeom>
          <a:ln w="12700">
            <a:miter lim="400000"/>
          </a:ln>
        </p:spPr>
      </p:pic>
      <p:pic>
        <p:nvPicPr>
          <p:cNvPr id="145" name="image.png" descr="image.png"/>
          <p:cNvPicPr>
            <a:picLocks noChangeAspect="1"/>
          </p:cNvPicPr>
          <p:nvPr/>
        </p:nvPicPr>
        <p:blipFill>
          <a:blip r:embed="rId3">
            <a:extLst/>
          </a:blip>
          <a:stretch>
            <a:fillRect/>
          </a:stretch>
        </p:blipFill>
        <p:spPr>
          <a:xfrm>
            <a:off x="2916235" y="4221162"/>
            <a:ext cx="1428753" cy="1257303"/>
          </a:xfrm>
          <a:prstGeom prst="rect">
            <a:avLst/>
          </a:prstGeom>
          <a:ln w="12700">
            <a:miter lim="400000"/>
          </a:ln>
        </p:spPr>
      </p:pic>
      <p:pic>
        <p:nvPicPr>
          <p:cNvPr id="146" name="image.png" descr="image.png"/>
          <p:cNvPicPr>
            <a:picLocks noChangeAspect="1"/>
          </p:cNvPicPr>
          <p:nvPr/>
        </p:nvPicPr>
        <p:blipFill>
          <a:blip r:embed="rId4">
            <a:extLst/>
          </a:blip>
          <a:stretch>
            <a:fillRect/>
          </a:stretch>
        </p:blipFill>
        <p:spPr>
          <a:xfrm>
            <a:off x="7385050" y="3903662"/>
            <a:ext cx="1460500" cy="1330328"/>
          </a:xfrm>
          <a:prstGeom prst="rect">
            <a:avLst/>
          </a:prstGeom>
          <a:ln w="12700">
            <a:miter lim="400000"/>
          </a:ln>
        </p:spPr>
      </p:pic>
      <p:pic>
        <p:nvPicPr>
          <p:cNvPr id="147" name="image.png" descr="image.png"/>
          <p:cNvPicPr>
            <a:picLocks noChangeAspect="1"/>
          </p:cNvPicPr>
          <p:nvPr/>
        </p:nvPicPr>
        <p:blipFill>
          <a:blip r:embed="rId5">
            <a:extLst/>
          </a:blip>
          <a:stretch>
            <a:fillRect/>
          </a:stretch>
        </p:blipFill>
        <p:spPr>
          <a:xfrm rot="20358404">
            <a:off x="582612" y="4586287"/>
            <a:ext cx="1296988" cy="1296990"/>
          </a:xfrm>
          <a:prstGeom prst="rect">
            <a:avLst/>
          </a:prstGeom>
          <a:ln w="12700">
            <a:miter lim="400000"/>
          </a:ln>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9" name="Maths"/>
          <p:cNvSpPr txBox="1"/>
          <p:nvPr>
            <p:ph type="title" idx="4294967295"/>
          </p:nvPr>
        </p:nvSpPr>
        <p:spPr>
          <a:xfrm>
            <a:off x="609598" y="609600"/>
            <a:ext cx="6348417" cy="1320800"/>
          </a:xfrm>
          <a:prstGeom prst="rect">
            <a:avLst/>
          </a:prstGeom>
        </p:spPr>
        <p:txBody>
          <a:bodyPr>
            <a:normAutofit fontScale="100000" lnSpcReduction="0"/>
          </a:bodyPr>
          <a:lstStyle>
            <a:lvl1pPr>
              <a:defRPr sz="5400">
                <a:solidFill>
                  <a:srgbClr val="002060"/>
                </a:solidFill>
                <a:latin typeface="Gill Sans UltraBold"/>
                <a:ea typeface="Gill Sans UltraBold"/>
                <a:cs typeface="Gill Sans UltraBold"/>
                <a:sym typeface="Gill Sans UltraBold"/>
              </a:defRPr>
            </a:lvl1pPr>
          </a:lstStyle>
          <a:p>
            <a:pPr/>
            <a:r>
              <a:t>Maths</a:t>
            </a:r>
          </a:p>
        </p:txBody>
      </p:sp>
      <p:sp>
        <p:nvSpPr>
          <p:cNvPr id="150" name="Mastery Approach"/>
          <p:cNvSpPr txBox="1"/>
          <p:nvPr>
            <p:ph type="body" sz="half" idx="4294967295"/>
          </p:nvPr>
        </p:nvSpPr>
        <p:spPr>
          <a:xfrm>
            <a:off x="609598" y="2160585"/>
            <a:ext cx="6348417" cy="3881440"/>
          </a:xfrm>
          <a:prstGeom prst="rect">
            <a:avLst/>
          </a:prstGeom>
        </p:spPr>
        <p:txBody>
          <a:bodyPr>
            <a:normAutofit fontScale="100000" lnSpcReduction="0"/>
          </a:bodyPr>
          <a:lstStyle>
            <a:lvl1pPr marL="0" indent="0">
              <a:buSzTx/>
              <a:buNone/>
              <a:defRPr sz="2400"/>
            </a:lvl1pPr>
          </a:lstStyle>
          <a:p>
            <a:pPr/>
            <a:r>
              <a:t>Mastery Approach</a:t>
            </a:r>
          </a:p>
        </p:txBody>
      </p:sp>
      <p:pic>
        <p:nvPicPr>
          <p:cNvPr id="151" name="image.png" descr="image.png"/>
          <p:cNvPicPr>
            <a:picLocks noChangeAspect="1"/>
          </p:cNvPicPr>
          <p:nvPr/>
        </p:nvPicPr>
        <p:blipFill>
          <a:blip r:embed="rId2">
            <a:extLst/>
          </a:blip>
          <a:stretch>
            <a:fillRect/>
          </a:stretch>
        </p:blipFill>
        <p:spPr>
          <a:xfrm>
            <a:off x="635000" y="2757485"/>
            <a:ext cx="6372225" cy="3514730"/>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3" name="P.E.…"/>
          <p:cNvSpPr txBox="1"/>
          <p:nvPr>
            <p:ph type="body" idx="4294967295"/>
          </p:nvPr>
        </p:nvSpPr>
        <p:spPr>
          <a:xfrm>
            <a:off x="395287" y="765175"/>
            <a:ext cx="8229601" cy="4525963"/>
          </a:xfrm>
          <a:prstGeom prst="rect">
            <a:avLst/>
          </a:prstGeom>
        </p:spPr>
        <p:txBody>
          <a:bodyPr>
            <a:normAutofit fontScale="100000" lnSpcReduction="0"/>
          </a:bodyPr>
          <a:lstStyle/>
          <a:p>
            <a:pPr marL="0" indent="0" algn="ctr" defTabSz="320037">
              <a:spcBef>
                <a:spcPts val="700"/>
              </a:spcBef>
              <a:buSzTx/>
              <a:buNone/>
              <a:defRPr sz="3500">
                <a:solidFill>
                  <a:srgbClr val="002060"/>
                </a:solidFill>
                <a:latin typeface="Gill Sans UltraBold"/>
                <a:ea typeface="Gill Sans UltraBold"/>
                <a:cs typeface="Gill Sans UltraBold"/>
                <a:sym typeface="Gill Sans UltraBold"/>
              </a:defRPr>
            </a:pPr>
            <a:r>
              <a:t>P.E.</a:t>
            </a:r>
          </a:p>
          <a:p>
            <a:pPr marL="0" indent="0" defTabSz="320037">
              <a:spcBef>
                <a:spcPts val="700"/>
              </a:spcBef>
              <a:buSzTx/>
              <a:buNone/>
              <a:defRPr sz="1400"/>
            </a:pPr>
          </a:p>
          <a:p>
            <a:pPr marL="0" indent="0" defTabSz="320037">
              <a:spcBef>
                <a:spcPts val="700"/>
              </a:spcBef>
              <a:buSzTx/>
              <a:buNone/>
              <a:defRPr sz="2100">
                <a:solidFill>
                  <a:srgbClr val="011993"/>
                </a:solidFill>
                <a:latin typeface="Gill Sans"/>
                <a:ea typeface="Gill Sans"/>
                <a:cs typeface="Gill Sans"/>
                <a:sym typeface="Gill Sans"/>
              </a:defRPr>
            </a:pPr>
            <a:r>
              <a:t>Our P.E. session is on a Monday afternoon. We hope </a:t>
            </a:r>
          </a:p>
          <a:p>
            <a:pPr marL="0" indent="0" defTabSz="320037">
              <a:spcBef>
                <a:spcPts val="700"/>
              </a:spcBef>
              <a:buSzTx/>
              <a:buNone/>
              <a:defRPr sz="2100">
                <a:solidFill>
                  <a:srgbClr val="011993"/>
                </a:solidFill>
                <a:latin typeface="Gill Sans"/>
                <a:ea typeface="Gill Sans"/>
                <a:cs typeface="Gill Sans"/>
                <a:sym typeface="Gill Sans"/>
              </a:defRPr>
            </a:pPr>
            <a:r>
              <a:t>to go over to the Abbey School as much as possible</a:t>
            </a:r>
          </a:p>
          <a:p>
            <a:pPr marL="0" indent="0" defTabSz="320037">
              <a:spcBef>
                <a:spcPts val="700"/>
              </a:spcBef>
              <a:buSzTx/>
              <a:buNone/>
              <a:defRPr sz="2100">
                <a:solidFill>
                  <a:srgbClr val="011993"/>
                </a:solidFill>
                <a:latin typeface="Gill Sans"/>
                <a:ea typeface="Gill Sans"/>
                <a:cs typeface="Gill Sans"/>
                <a:sym typeface="Gill Sans"/>
              </a:defRPr>
            </a:pPr>
            <a:r>
              <a:t>before winter.</a:t>
            </a:r>
          </a:p>
          <a:p>
            <a:pPr marL="0" indent="0" defTabSz="320037">
              <a:spcBef>
                <a:spcPts val="700"/>
              </a:spcBef>
              <a:buSzTx/>
              <a:buNone/>
              <a:defRPr sz="2100">
                <a:solidFill>
                  <a:srgbClr val="011993"/>
                </a:solidFill>
                <a:latin typeface="Gill Sans"/>
                <a:ea typeface="Gill Sans"/>
                <a:cs typeface="Gill Sans"/>
                <a:sym typeface="Gill Sans"/>
              </a:defRPr>
            </a:pPr>
          </a:p>
          <a:p>
            <a:pPr marL="0" indent="0" defTabSz="320037">
              <a:spcBef>
                <a:spcPts val="700"/>
              </a:spcBef>
              <a:buSzTx/>
              <a:buNone/>
              <a:defRPr sz="2100">
                <a:solidFill>
                  <a:srgbClr val="011993"/>
                </a:solidFill>
                <a:latin typeface="Gill Sans"/>
                <a:ea typeface="Gill Sans"/>
                <a:cs typeface="Gill Sans"/>
                <a:sym typeface="Gill Sans"/>
              </a:defRPr>
            </a:pPr>
            <a:r>
              <a:t>Our gym session will take place next term on a Thursday afternoon.</a:t>
            </a:r>
          </a:p>
          <a:p>
            <a:pPr marL="0" indent="0" defTabSz="320037">
              <a:spcBef>
                <a:spcPts val="700"/>
              </a:spcBef>
              <a:buSzTx/>
              <a:buNone/>
              <a:defRPr sz="2100">
                <a:solidFill>
                  <a:srgbClr val="011993"/>
                </a:solidFill>
                <a:latin typeface="Gill Sans"/>
                <a:ea typeface="Gill Sans"/>
                <a:cs typeface="Gill Sans"/>
                <a:sym typeface="Gill Sans"/>
              </a:defRPr>
            </a:pPr>
          </a:p>
          <a:p>
            <a:pPr marL="0" indent="0" defTabSz="320037">
              <a:spcBef>
                <a:spcPts val="700"/>
              </a:spcBef>
              <a:buSzTx/>
              <a:buNone/>
              <a:defRPr sz="2100">
                <a:solidFill>
                  <a:srgbClr val="011993"/>
                </a:solidFill>
                <a:latin typeface="Gill Sans"/>
                <a:ea typeface="Gill Sans"/>
                <a:cs typeface="Gill Sans"/>
                <a:sym typeface="Gill Sans"/>
              </a:defRPr>
            </a:pPr>
            <a:r>
              <a:t>Please send the children to school in their PE kit on these days.</a:t>
            </a:r>
          </a:p>
        </p:txBody>
      </p:sp>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5" name="P.E.…"/>
          <p:cNvSpPr txBox="1"/>
          <p:nvPr>
            <p:ph type="body" idx="4294967295"/>
          </p:nvPr>
        </p:nvSpPr>
        <p:spPr>
          <a:xfrm>
            <a:off x="395287" y="765175"/>
            <a:ext cx="8229601" cy="4525963"/>
          </a:xfrm>
          <a:prstGeom prst="rect">
            <a:avLst/>
          </a:prstGeom>
        </p:spPr>
        <p:txBody>
          <a:bodyPr>
            <a:normAutofit fontScale="100000" lnSpcReduction="0"/>
          </a:bodyPr>
          <a:lstStyle/>
          <a:p>
            <a:pPr marL="0" indent="0" algn="ctr" defTabSz="320037">
              <a:lnSpc>
                <a:spcPct val="90000"/>
              </a:lnSpc>
              <a:spcBef>
                <a:spcPts val="700"/>
              </a:spcBef>
              <a:buSzTx/>
              <a:buNone/>
              <a:defRPr sz="3200">
                <a:solidFill>
                  <a:srgbClr val="002060"/>
                </a:solidFill>
                <a:latin typeface="Gill Sans UltraBold"/>
                <a:ea typeface="Gill Sans UltraBold"/>
                <a:cs typeface="Gill Sans UltraBold"/>
                <a:sym typeface="Gill Sans UltraBold"/>
              </a:defRPr>
            </a:pPr>
            <a:r>
              <a:t>P</a:t>
            </a:r>
            <a:r>
              <a:t>SHE</a:t>
            </a:r>
          </a:p>
          <a:p>
            <a:pPr marL="0" indent="0" defTabSz="457206">
              <a:lnSpc>
                <a:spcPct val="90000"/>
              </a:lnSpc>
              <a:buSzTx/>
              <a:buNone/>
              <a:defRPr sz="2500">
                <a:latin typeface="Gill Sans"/>
                <a:ea typeface="Gill Sans"/>
                <a:cs typeface="Gill Sans"/>
                <a:sym typeface="Gill Sans"/>
              </a:defRPr>
            </a:pPr>
            <a:r>
              <a:t>This year, we have introduced a new PSHE scheme covering Health and Wellbeing, Relationships and Living in the Wider World.</a:t>
            </a:r>
            <a:endParaRPr sz="1600"/>
          </a:p>
          <a:p>
            <a:pPr marL="0" indent="0" defTabSz="457206">
              <a:lnSpc>
                <a:spcPct val="90000"/>
              </a:lnSpc>
              <a:buSzTx/>
              <a:buNone/>
              <a:defRPr sz="2800">
                <a:latin typeface="Gill Sans"/>
                <a:ea typeface="Gill Sans"/>
                <a:cs typeface="Gill Sans"/>
                <a:sym typeface="Gill Sans"/>
              </a:defRPr>
            </a:pPr>
          </a:p>
          <a:p>
            <a:pPr marL="0" indent="0" defTabSz="457206">
              <a:lnSpc>
                <a:spcPct val="90000"/>
              </a:lnSpc>
              <a:buSzTx/>
              <a:buNone/>
              <a:defRPr sz="2500">
                <a:latin typeface="Gill Sans"/>
                <a:ea typeface="Gill Sans"/>
                <a:cs typeface="Gill Sans"/>
                <a:sym typeface="Gill Sans"/>
              </a:defRPr>
            </a:pPr>
            <a:r>
              <a:t>Please take the time to read the ‘Parent’s Document’ on our PSHE page to familiarise yourselves with the content that will be delivered to your children.</a:t>
            </a:r>
            <a:endParaRPr sz="1600"/>
          </a:p>
          <a:p>
            <a:pPr marL="0" indent="0" defTabSz="457206">
              <a:lnSpc>
                <a:spcPct val="90000"/>
              </a:lnSpc>
              <a:buSzTx/>
              <a:buNone/>
              <a:defRPr sz="2800">
                <a:latin typeface="Gill Sans"/>
                <a:ea typeface="Gill Sans"/>
                <a:cs typeface="Gill Sans"/>
                <a:sym typeface="Gill Sans"/>
              </a:defRPr>
            </a:pPr>
          </a:p>
          <a:p>
            <a:pPr marL="0" indent="0" defTabSz="457206">
              <a:lnSpc>
                <a:spcPct val="90000"/>
              </a:lnSpc>
              <a:buSzTx/>
              <a:buNone/>
              <a:defRPr sz="2500">
                <a:latin typeface="Gill Sans"/>
                <a:ea typeface="Gill Sans"/>
                <a:cs typeface="Gill Sans"/>
                <a:sym typeface="Gill Sans"/>
              </a:defRPr>
            </a:pPr>
            <a:r>
              <a:rPr u="sng">
                <a:solidFill>
                  <a:srgbClr val="0000FF"/>
                </a:solidFill>
                <a:uFill>
                  <a:solidFill>
                    <a:srgbClr val="0000FF"/>
                  </a:solidFill>
                </a:uFill>
                <a:hlinkClick r:id="rId2" invalidUrl="" action="" tgtFrame="" tooltip="" history="1" highlightClick="0" endSnd="0"/>
              </a:rPr>
              <a:t>https://www.ethelbert-road.kent.sch.uk/lifewise-scheme/</a:t>
            </a:r>
          </a:p>
        </p:txBody>
      </p:sp>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7" name="Spellings…"/>
          <p:cNvSpPr txBox="1"/>
          <p:nvPr/>
        </p:nvSpPr>
        <p:spPr>
          <a:xfrm>
            <a:off x="428307" y="336550"/>
            <a:ext cx="6906260" cy="56921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sz="1800" u="sng">
                <a:latin typeface="Trebuchet MS"/>
                <a:ea typeface="Trebuchet MS"/>
                <a:cs typeface="Trebuchet MS"/>
                <a:sym typeface="Trebuchet MS"/>
              </a:defRPr>
            </a:pPr>
          </a:p>
          <a:p>
            <a:pPr>
              <a:defRPr b="1" u="sng">
                <a:solidFill>
                  <a:srgbClr val="011993"/>
                </a:solidFill>
                <a:latin typeface="Gill Sans"/>
                <a:ea typeface="Gill Sans"/>
                <a:cs typeface="Gill Sans"/>
                <a:sym typeface="Gill Sans"/>
              </a:defRPr>
            </a:pPr>
            <a:r>
              <a:t>Spellings</a:t>
            </a:r>
          </a:p>
          <a:p>
            <a:pPr>
              <a:defRPr>
                <a:solidFill>
                  <a:srgbClr val="011993"/>
                </a:solidFill>
                <a:latin typeface="Gill Sans"/>
                <a:ea typeface="Gill Sans"/>
                <a:cs typeface="Gill Sans"/>
                <a:sym typeface="Gill Sans"/>
              </a:defRPr>
            </a:pPr>
            <a:r>
              <a:t>Spellings will be set each Monday, and checking will take place on Friday.  </a:t>
            </a:r>
          </a:p>
          <a:p>
            <a:pPr>
              <a:defRPr>
                <a:solidFill>
                  <a:srgbClr val="011993"/>
                </a:solidFill>
                <a:latin typeface="Gill Sans"/>
                <a:ea typeface="Gill Sans"/>
                <a:cs typeface="Gill Sans"/>
                <a:sym typeface="Gill Sans"/>
              </a:defRPr>
            </a:pPr>
          </a:p>
          <a:p>
            <a:pPr>
              <a:defRPr b="1" u="sng">
                <a:solidFill>
                  <a:srgbClr val="011993"/>
                </a:solidFill>
                <a:latin typeface="Gill Sans"/>
                <a:ea typeface="Gill Sans"/>
                <a:cs typeface="Gill Sans"/>
                <a:sym typeface="Gill Sans"/>
              </a:defRPr>
            </a:pPr>
            <a:r>
              <a:t>Maths</a:t>
            </a:r>
          </a:p>
          <a:p>
            <a:pPr>
              <a:defRPr>
                <a:solidFill>
                  <a:srgbClr val="011993"/>
                </a:solidFill>
                <a:latin typeface="Gill Sans"/>
                <a:ea typeface="Gill Sans"/>
                <a:cs typeface="Gill Sans"/>
                <a:sym typeface="Gill Sans"/>
              </a:defRPr>
            </a:pPr>
            <a:r>
              <a:t>Children will receive maths homework related to the week’s learning on a Wednesday to be completed by the following Monday.</a:t>
            </a:r>
          </a:p>
          <a:p>
            <a:pPr>
              <a:defRPr b="1">
                <a:solidFill>
                  <a:srgbClr val="011993"/>
                </a:solidFill>
                <a:latin typeface="Gill Sans"/>
                <a:ea typeface="Gill Sans"/>
                <a:cs typeface="Gill Sans"/>
                <a:sym typeface="Gill Sans"/>
              </a:defRPr>
            </a:pPr>
          </a:p>
          <a:p>
            <a:pPr>
              <a:defRPr b="1" u="sng">
                <a:solidFill>
                  <a:srgbClr val="011993"/>
                </a:solidFill>
                <a:latin typeface="Gill Sans"/>
                <a:ea typeface="Gill Sans"/>
                <a:cs typeface="Gill Sans"/>
                <a:sym typeface="Gill Sans"/>
              </a:defRPr>
            </a:pPr>
            <a:r>
              <a:t>Topic-Based Home Learning</a:t>
            </a:r>
          </a:p>
          <a:p>
            <a:pPr>
              <a:defRPr>
                <a:solidFill>
                  <a:srgbClr val="011993"/>
                </a:solidFill>
                <a:latin typeface="Gill Sans"/>
                <a:ea typeface="Gill Sans"/>
                <a:cs typeface="Gill Sans"/>
                <a:sym typeface="Gill Sans"/>
              </a:defRPr>
            </a:pPr>
            <a:r>
              <a:t>The children will sometimes be set project-type home learning tasks related to our topic learning in class.</a:t>
            </a:r>
          </a:p>
          <a:p>
            <a:pPr>
              <a:defRPr>
                <a:solidFill>
                  <a:srgbClr val="011993"/>
                </a:solidFill>
                <a:latin typeface="Gill Sans"/>
                <a:ea typeface="Gill Sans"/>
                <a:cs typeface="Gill Sans"/>
                <a:sym typeface="Gill Sans"/>
              </a:defRPr>
            </a:pPr>
          </a:p>
          <a:p>
            <a:pPr>
              <a:defRPr b="1" u="sng">
                <a:solidFill>
                  <a:srgbClr val="011993"/>
                </a:solidFill>
                <a:latin typeface="Gill Sans"/>
                <a:ea typeface="Gill Sans"/>
                <a:cs typeface="Gill Sans"/>
                <a:sym typeface="Gill Sans"/>
              </a:defRPr>
            </a:pPr>
            <a:r>
              <a:t>Reading</a:t>
            </a:r>
          </a:p>
          <a:p>
            <a:pPr>
              <a:defRPr>
                <a:solidFill>
                  <a:srgbClr val="011993"/>
                </a:solidFill>
                <a:latin typeface="Gill Sans"/>
                <a:ea typeface="Gill Sans"/>
                <a:cs typeface="Gill Sans"/>
                <a:sym typeface="Gill Sans"/>
              </a:defRPr>
            </a:pPr>
            <a:r>
              <a:t>At least fifteen minutes each day.</a:t>
            </a:r>
          </a:p>
        </p:txBody>
      </p:sp>
      <p:sp>
        <p:nvSpPr>
          <p:cNvPr id="158" name="Homework"/>
          <p:cNvSpPr txBox="1"/>
          <p:nvPr/>
        </p:nvSpPr>
        <p:spPr>
          <a:xfrm>
            <a:off x="423544" y="-61913"/>
            <a:ext cx="6911024" cy="7899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4400">
                <a:solidFill>
                  <a:srgbClr val="000090"/>
                </a:solidFill>
                <a:latin typeface="Gill Sans UltraBold"/>
                <a:ea typeface="Gill Sans UltraBold"/>
                <a:cs typeface="Gill Sans UltraBold"/>
                <a:sym typeface="Gill Sans UltraBold"/>
              </a:defRPr>
            </a:lvl1pPr>
          </a:lstStyle>
          <a:p>
            <a:pPr/>
            <a:r>
              <a:t>Homework</a:t>
            </a:r>
          </a:p>
        </p:txBody>
      </p:sp>
    </p:spTree>
  </p:cSld>
  <p:clrMapOvr>
    <a:masterClrMapping/>
  </p:clrMapOvr>
  <mc:AlternateContent xmlns:mc="http://schemas.openxmlformats.org/markup-compatibility/2006">
    <mc:Choice xmlns:p14="http://schemas.microsoft.com/office/powerpoint/2010/main" Requires="p14">
      <p:transition spd="slow" advClick="1" p14:dur="1200">
        <p:push dir="u"/>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0" name="Please speak to us if you feel there is anything we need to know.…"/>
          <p:cNvSpPr txBox="1"/>
          <p:nvPr/>
        </p:nvSpPr>
        <p:spPr>
          <a:xfrm>
            <a:off x="414018" y="1196975"/>
            <a:ext cx="6928488" cy="43840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2300">
                <a:solidFill>
                  <a:srgbClr val="011993"/>
                </a:solidFill>
                <a:latin typeface="Gill Sans"/>
                <a:ea typeface="Gill Sans"/>
                <a:cs typeface="Gill Sans"/>
                <a:sym typeface="Gill Sans"/>
              </a:defRPr>
            </a:pPr>
            <a:r>
              <a:t>Please speak to us if you feel there is anything we need to know.</a:t>
            </a:r>
          </a:p>
          <a:p>
            <a:pPr>
              <a:defRPr sz="2300">
                <a:solidFill>
                  <a:srgbClr val="011993"/>
                </a:solidFill>
                <a:latin typeface="Gill Sans"/>
                <a:ea typeface="Gill Sans"/>
                <a:cs typeface="Gill Sans"/>
                <a:sym typeface="Gill Sans"/>
              </a:defRPr>
            </a:pPr>
          </a:p>
          <a:p>
            <a:pPr>
              <a:defRPr sz="2300">
                <a:solidFill>
                  <a:srgbClr val="011993"/>
                </a:solidFill>
                <a:latin typeface="Gill Sans"/>
                <a:ea typeface="Gill Sans"/>
                <a:cs typeface="Gill Sans"/>
                <a:sym typeface="Gill Sans"/>
              </a:defRPr>
            </a:pPr>
            <a:r>
              <a:t>The year group email is   </a:t>
            </a:r>
            <a:r>
              <a:rPr u="sng">
                <a:solidFill>
                  <a:srgbClr val="0000FF"/>
                </a:solidFill>
                <a:uFill>
                  <a:solidFill>
                    <a:srgbClr val="0000FF"/>
                  </a:solidFill>
                </a:uFill>
                <a:hlinkClick r:id="rId2" invalidUrl="" action="" tgtFrame="" tooltip="" history="1" highlightClick="0" endSnd="0"/>
              </a:rPr>
              <a:t>y6@ethelbert-road.kent.sch.uk</a:t>
            </a:r>
          </a:p>
          <a:p>
            <a:pPr>
              <a:defRPr sz="2300" u="sng">
                <a:solidFill>
                  <a:srgbClr val="0000FF"/>
                </a:solidFill>
                <a:uFill>
                  <a:solidFill>
                    <a:srgbClr val="0000FF"/>
                  </a:solidFill>
                </a:uFill>
                <a:latin typeface="Gill Sans"/>
                <a:ea typeface="Gill Sans"/>
                <a:cs typeface="Gill Sans"/>
                <a:sym typeface="Gill Sans"/>
              </a:defRPr>
            </a:pPr>
          </a:p>
          <a:p>
            <a:pPr>
              <a:defRPr sz="2300">
                <a:solidFill>
                  <a:srgbClr val="011993"/>
                </a:solidFill>
                <a:latin typeface="Gill Sans"/>
                <a:ea typeface="Gill Sans"/>
                <a:cs typeface="Gill Sans"/>
                <a:sym typeface="Gill Sans"/>
              </a:defRPr>
            </a:pPr>
            <a:r>
              <a:t>Please contact the school office about absences.</a:t>
            </a:r>
          </a:p>
          <a:p>
            <a:pPr>
              <a:defRPr sz="2300">
                <a:solidFill>
                  <a:srgbClr val="011993"/>
                </a:solidFill>
                <a:latin typeface="Gill Sans"/>
                <a:ea typeface="Gill Sans"/>
                <a:cs typeface="Gill Sans"/>
                <a:sym typeface="Gill Sans"/>
              </a:defRPr>
            </a:pPr>
          </a:p>
          <a:p>
            <a:pPr>
              <a:defRPr sz="2300">
                <a:solidFill>
                  <a:srgbClr val="011993"/>
                </a:solidFill>
                <a:latin typeface="Gill Sans"/>
                <a:ea typeface="Gill Sans"/>
                <a:cs typeface="Gill Sans"/>
                <a:sym typeface="Gill Sans"/>
              </a:defRPr>
            </a:pPr>
            <a:r>
              <a:t>If you would like to talk to someone in confidence about a safeguarding issue or family circumstances, please speak to Mrs Kirkbride who is our Designated Safeguarding Lead. In her absence, please speak to Mrs Vitiello or Mrs Cornall who are the Deputy Designated Safeguarding Officers.</a:t>
            </a:r>
          </a:p>
        </p:txBody>
      </p:sp>
      <p:sp>
        <p:nvSpPr>
          <p:cNvPr id="161" name="Communication"/>
          <p:cNvSpPr txBox="1"/>
          <p:nvPr>
            <p:ph type="title" idx="4294967295"/>
          </p:nvPr>
        </p:nvSpPr>
        <p:spPr>
          <a:xfrm>
            <a:off x="395287" y="404812"/>
            <a:ext cx="8229601" cy="863601"/>
          </a:xfrm>
          <a:prstGeom prst="rect">
            <a:avLst/>
          </a:prstGeom>
        </p:spPr>
        <p:txBody>
          <a:bodyPr>
            <a:normAutofit fontScale="100000" lnSpcReduction="0"/>
          </a:bodyPr>
          <a:lstStyle>
            <a:lvl1pPr>
              <a:defRPr>
                <a:solidFill>
                  <a:srgbClr val="002060"/>
                </a:solidFill>
                <a:latin typeface="Gill Sans UltraBold"/>
                <a:ea typeface="Gill Sans UltraBold"/>
                <a:cs typeface="Gill Sans UltraBold"/>
                <a:sym typeface="Gill Sans UltraBold"/>
              </a:defRPr>
            </a:lvl1pPr>
          </a:lstStyle>
          <a:p>
            <a:pPr/>
            <a:r>
              <a:t>Communication</a:t>
            </a:r>
          </a:p>
        </p:txBody>
      </p:sp>
    </p:spTree>
  </p:cSld>
  <p:clrMapOvr>
    <a:masterClrMapping/>
  </p:clrMapOvr>
  <mc:AlternateContent xmlns:mc="http://schemas.openxmlformats.org/markup-compatibility/2006">
    <mc:Choice xmlns:p14="http://schemas.microsoft.com/office/powerpoint/2010/main" Requires="p14">
      <p:transition spd="slow" advClick="1" p14:dur="1200">
        <p:push dir="u"/>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3" name="Communication"/>
          <p:cNvSpPr txBox="1"/>
          <p:nvPr>
            <p:ph type="title"/>
          </p:nvPr>
        </p:nvSpPr>
        <p:spPr>
          <a:prstGeom prst="rect">
            <a:avLst/>
          </a:prstGeom>
        </p:spPr>
        <p:txBody>
          <a:bodyPr/>
          <a:lstStyle>
            <a:lvl1pPr algn="ctr">
              <a:defRPr b="1">
                <a:solidFill>
                  <a:srgbClr val="0433FF"/>
                </a:solidFill>
              </a:defRPr>
            </a:lvl1pPr>
          </a:lstStyle>
          <a:p>
            <a:pPr/>
            <a:r>
              <a:t>Communication</a:t>
            </a:r>
          </a:p>
        </p:txBody>
      </p:sp>
      <p:sp>
        <p:nvSpPr>
          <p:cNvPr id="164" name="Each year group has their own email address to help parents communicate with their child’s teacher.  Please note that the teachers will check their emails Monday-Friday between 3:30-4:00pm.  Due to the teacher’s workload, we may not be able to respond on"/>
          <p:cNvSpPr txBox="1"/>
          <p:nvPr>
            <p:ph type="body" sz="half" idx="1"/>
          </p:nvPr>
        </p:nvSpPr>
        <p:spPr>
          <a:prstGeom prst="rect">
            <a:avLst/>
          </a:prstGeom>
        </p:spPr>
        <p:txBody>
          <a:bodyPr/>
          <a:lstStyle/>
          <a:p>
            <a:pPr marL="0" indent="0" defTabSz="278892">
              <a:spcBef>
                <a:spcPts val="0"/>
              </a:spcBef>
              <a:buClrTx/>
              <a:buSzTx/>
              <a:buFontTx/>
              <a:buNone/>
              <a:defRPr baseline="10595" sz="1952">
                <a:solidFill>
                  <a:srgbClr val="0433FF"/>
                </a:solidFill>
                <a:latin typeface="Gill Sans MT"/>
                <a:ea typeface="Gill Sans MT"/>
                <a:cs typeface="Gill Sans MT"/>
                <a:sym typeface="Gill Sans MT"/>
              </a:defRPr>
            </a:pPr>
            <a:r>
              <a:t>Each year group has their own email address to help parents communicate with their child’s teacher.  Please note that the teachers will check their emails Monday-Friday between 3:30-4:00pm.  Due to the teacher’s workload, we may not be able to respond on the same day, however please be reassured they will get back to you as soon as possible.  If you have an urgent issue, please contact school via the school office.​</a:t>
            </a:r>
          </a:p>
          <a:p>
            <a:pPr marL="0" indent="0" defTabSz="278892">
              <a:lnSpc>
                <a:spcPts val="5400"/>
              </a:lnSpc>
              <a:spcBef>
                <a:spcPts val="0"/>
              </a:spcBef>
              <a:buClrTx/>
              <a:buSzTx/>
              <a:buFontTx/>
              <a:buNone/>
              <a:defRPr sz="1952">
                <a:solidFill>
                  <a:srgbClr val="0433FF"/>
                </a:solidFill>
                <a:latin typeface="Gill Sans MT"/>
                <a:ea typeface="Gill Sans MT"/>
                <a:cs typeface="Gill Sans MT"/>
                <a:sym typeface="Gill Sans MT"/>
              </a:defRPr>
            </a:pPr>
            <a:r>
              <a:t>​</a:t>
            </a:r>
          </a:p>
          <a:p>
            <a:pPr marL="0" indent="0" defTabSz="278892">
              <a:spcBef>
                <a:spcPts val="0"/>
              </a:spcBef>
              <a:buClrTx/>
              <a:buSzTx/>
              <a:buFontTx/>
              <a:buNone/>
              <a:defRPr baseline="10595" sz="1952">
                <a:solidFill>
                  <a:srgbClr val="0433FF"/>
                </a:solidFill>
                <a:latin typeface="Gill Sans MT"/>
                <a:ea typeface="Gill Sans MT"/>
                <a:cs typeface="Gill Sans MT"/>
                <a:sym typeface="Gill Sans MT"/>
              </a:defRPr>
            </a:pPr>
            <a:r>
              <a:t>Please continue to email the office with any absence/holiday/medical issues and general enquiries.​</a:t>
            </a:r>
          </a:p>
        </p:txBody>
      </p:sp>
    </p:spTree>
  </p:cSld>
  <p:clrMapOvr>
    <a:masterClrMapping/>
  </p:clrMapOvr>
  <mc:AlternateContent xmlns:mc="http://schemas.openxmlformats.org/markup-compatibility/2006">
    <mc:Choice xmlns:p14="http://schemas.microsoft.com/office/powerpoint/2010/main" Requires="p14">
      <p:transition spd="slow" advClick="1" p14:dur="1200">
        <p:push dir="u"/>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6" name="Provision Maps"/>
          <p:cNvSpPr txBox="1"/>
          <p:nvPr/>
        </p:nvSpPr>
        <p:spPr>
          <a:xfrm>
            <a:off x="674064" y="854165"/>
            <a:ext cx="4695429" cy="7772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b="1" sz="4700">
                <a:solidFill>
                  <a:srgbClr val="011993"/>
                </a:solidFill>
                <a:latin typeface="Gill Sans"/>
                <a:ea typeface="Gill Sans"/>
                <a:cs typeface="Gill Sans"/>
                <a:sym typeface="Gill Sans"/>
              </a:defRPr>
            </a:lvl1pPr>
          </a:lstStyle>
          <a:p>
            <a:pPr/>
            <a:r>
              <a:t>Provision Maps</a:t>
            </a:r>
          </a:p>
        </p:txBody>
      </p:sp>
      <p:sp>
        <p:nvSpPr>
          <p:cNvPr id="167" name="We have spent the first few weeks of term settling in,…"/>
          <p:cNvSpPr txBox="1"/>
          <p:nvPr/>
        </p:nvSpPr>
        <p:spPr>
          <a:xfrm>
            <a:off x="741484" y="1916048"/>
            <a:ext cx="7899755" cy="32918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defRPr>
                <a:solidFill>
                  <a:srgbClr val="011993"/>
                </a:solidFill>
                <a:latin typeface="Trebuchet MS"/>
                <a:ea typeface="Trebuchet MS"/>
                <a:cs typeface="Trebuchet MS"/>
                <a:sym typeface="Trebuchet MS"/>
              </a:defRPr>
            </a:pPr>
            <a:r>
              <a:t>We have spent the first few weeks of term settling in,</a:t>
            </a:r>
          </a:p>
          <a:p>
            <a:pPr>
              <a:defRPr>
                <a:solidFill>
                  <a:srgbClr val="011993"/>
                </a:solidFill>
                <a:latin typeface="Trebuchet MS"/>
                <a:ea typeface="Trebuchet MS"/>
                <a:cs typeface="Trebuchet MS"/>
                <a:sym typeface="Trebuchet MS"/>
              </a:defRPr>
            </a:pPr>
            <a:r>
              <a:t>and assessing whether the children need extra support</a:t>
            </a:r>
          </a:p>
          <a:p>
            <a:pPr>
              <a:defRPr>
                <a:solidFill>
                  <a:srgbClr val="011993"/>
                </a:solidFill>
                <a:latin typeface="Trebuchet MS"/>
                <a:ea typeface="Trebuchet MS"/>
                <a:cs typeface="Trebuchet MS"/>
                <a:sym typeface="Trebuchet MS"/>
              </a:defRPr>
            </a:pPr>
            <a:r>
              <a:t>in reading, writing, maths, speech or social skills. If your</a:t>
            </a:r>
          </a:p>
          <a:p>
            <a:pPr>
              <a:defRPr>
                <a:solidFill>
                  <a:srgbClr val="011993"/>
                </a:solidFill>
                <a:latin typeface="Trebuchet MS"/>
                <a:ea typeface="Trebuchet MS"/>
                <a:cs typeface="Trebuchet MS"/>
                <a:sym typeface="Trebuchet MS"/>
              </a:defRPr>
            </a:pPr>
            <a:r>
              <a:t>child has been chosen to have additional provision in </a:t>
            </a:r>
          </a:p>
          <a:p>
            <a:pPr>
              <a:defRPr>
                <a:solidFill>
                  <a:srgbClr val="011993"/>
                </a:solidFill>
                <a:latin typeface="Trebuchet MS"/>
                <a:ea typeface="Trebuchet MS"/>
                <a:cs typeface="Trebuchet MS"/>
                <a:sym typeface="Trebuchet MS"/>
              </a:defRPr>
            </a:pPr>
            <a:r>
              <a:t>these areas, we will be sharing their provision with you,</a:t>
            </a:r>
          </a:p>
          <a:p>
            <a:pPr>
              <a:defRPr>
                <a:solidFill>
                  <a:srgbClr val="011993"/>
                </a:solidFill>
                <a:latin typeface="Trebuchet MS"/>
                <a:ea typeface="Trebuchet MS"/>
                <a:cs typeface="Trebuchet MS"/>
                <a:sym typeface="Trebuchet MS"/>
              </a:defRPr>
            </a:pPr>
            <a:r>
              <a:t>and explaining how this will take place. Please do not</a:t>
            </a:r>
          </a:p>
          <a:p>
            <a:pPr>
              <a:defRPr>
                <a:solidFill>
                  <a:srgbClr val="011993"/>
                </a:solidFill>
                <a:latin typeface="Trebuchet MS"/>
                <a:ea typeface="Trebuchet MS"/>
                <a:cs typeface="Trebuchet MS"/>
                <a:sym typeface="Trebuchet MS"/>
              </a:defRPr>
            </a:pPr>
            <a:r>
              <a:t>worry about this at all.</a:t>
            </a:r>
          </a:p>
          <a:p>
            <a:pPr>
              <a:defRPr>
                <a:solidFill>
                  <a:srgbClr val="011993"/>
                </a:solidFill>
                <a:latin typeface="Trebuchet MS"/>
                <a:ea typeface="Trebuchet MS"/>
                <a:cs typeface="Trebuchet MS"/>
                <a:sym typeface="Trebuchet MS"/>
              </a:defRPr>
            </a:pPr>
          </a:p>
          <a:p>
            <a:pPr>
              <a:defRPr>
                <a:solidFill>
                  <a:srgbClr val="011993"/>
                </a:solidFill>
                <a:latin typeface="Trebuchet MS"/>
                <a:ea typeface="Trebuchet MS"/>
                <a:cs typeface="Trebuchet MS"/>
                <a:sym typeface="Trebuchet MS"/>
              </a:defRPr>
            </a:pPr>
            <a:r>
              <a:t>Provision maps should be coming home soon.</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9" name="Online Safety"/>
          <p:cNvSpPr txBox="1"/>
          <p:nvPr>
            <p:ph type="title"/>
          </p:nvPr>
        </p:nvSpPr>
        <p:spPr>
          <a:prstGeom prst="rect">
            <a:avLst/>
          </a:prstGeom>
        </p:spPr>
        <p:txBody>
          <a:bodyPr/>
          <a:lstStyle>
            <a:lvl1pPr algn="ctr">
              <a:defRPr>
                <a:solidFill>
                  <a:srgbClr val="000000"/>
                </a:solidFill>
              </a:defRPr>
            </a:lvl1pPr>
          </a:lstStyle>
          <a:p>
            <a:pPr/>
            <a:r>
              <a:t>Online Safety</a:t>
            </a:r>
          </a:p>
        </p:txBody>
      </p:sp>
      <p:sp>
        <p:nvSpPr>
          <p:cNvPr id="170" name="Our children are growing up in a world which is becoming more and more dependent on and accustomed to the digital world.  Technology is such a big part of our lives now; there’s no escaping it, and there are many positives that we can gain from it, so lo"/>
          <p:cNvSpPr txBox="1"/>
          <p:nvPr>
            <p:ph type="body" sz="half" idx="1"/>
          </p:nvPr>
        </p:nvSpPr>
        <p:spPr>
          <a:prstGeom prst="rect">
            <a:avLst/>
          </a:prstGeom>
        </p:spPr>
        <p:txBody>
          <a:bodyPr/>
          <a:lstStyle>
            <a:lvl1pPr marL="0" indent="0">
              <a:spcBef>
                <a:spcPts val="0"/>
              </a:spcBef>
              <a:buClrTx/>
              <a:buSzTx/>
              <a:buFontTx/>
              <a:buNone/>
              <a:defRPr baseline="6103" sz="2666">
                <a:solidFill>
                  <a:srgbClr val="0433FF"/>
                </a:solidFill>
                <a:latin typeface="Gill Sans MT"/>
                <a:ea typeface="Gill Sans MT"/>
                <a:cs typeface="Gill Sans MT"/>
                <a:sym typeface="Gill Sans MT"/>
              </a:defRPr>
            </a:lvl1pPr>
          </a:lstStyle>
          <a:p>
            <a:pPr/>
            <a:r>
              <a:t>Our children are growing up in a world which is becoming more and more dependent on and accustomed to the digital world.  Technology is such a big part of our lives now; there’s no escaping it, and there are many positives that we can gain from it, so long as we can navigate it properly. This is why it is crucial that we help our children to learn how to safely participate!​</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2" name="Online Safety"/>
          <p:cNvSpPr txBox="1"/>
          <p:nvPr>
            <p:ph type="title"/>
          </p:nvPr>
        </p:nvSpPr>
        <p:spPr>
          <a:prstGeom prst="rect">
            <a:avLst/>
          </a:prstGeom>
        </p:spPr>
        <p:txBody>
          <a:bodyPr/>
          <a:lstStyle>
            <a:lvl1pPr algn="ctr">
              <a:defRPr>
                <a:solidFill>
                  <a:srgbClr val="000000"/>
                </a:solidFill>
              </a:defRPr>
            </a:lvl1pPr>
          </a:lstStyle>
          <a:p>
            <a:pPr/>
            <a:r>
              <a:t>Online Safety</a:t>
            </a:r>
          </a:p>
        </p:txBody>
      </p:sp>
      <p:sp>
        <p:nvSpPr>
          <p:cNvPr id="173" name="Think of online safety in the same way you would road safety, we wouldn’t tell our children that they should never cross a road or even go near a road but we teach them strategies: listen out for vehicles, look both ways. When they are tiny, children wil"/>
          <p:cNvSpPr txBox="1"/>
          <p:nvPr>
            <p:ph type="body" sz="half" idx="1"/>
          </p:nvPr>
        </p:nvSpPr>
        <p:spPr>
          <a:prstGeom prst="rect">
            <a:avLst/>
          </a:prstGeom>
        </p:spPr>
        <p:txBody>
          <a:bodyPr/>
          <a:lstStyle>
            <a:lvl1pPr marL="0" indent="0" defTabSz="438911">
              <a:spcBef>
                <a:spcPts val="0"/>
              </a:spcBef>
              <a:buClrTx/>
              <a:buSzTx/>
              <a:buFontTx/>
              <a:buNone/>
              <a:defRPr baseline="6357" sz="2559">
                <a:solidFill>
                  <a:srgbClr val="0433FF"/>
                </a:solidFill>
                <a:latin typeface="Gill Sans MT"/>
                <a:ea typeface="Gill Sans MT"/>
                <a:cs typeface="Gill Sans MT"/>
                <a:sym typeface="Gill Sans MT"/>
              </a:defRPr>
            </a:lvl1pPr>
          </a:lstStyle>
          <a:p>
            <a:pPr/>
            <a:r>
              <a:t>Think of online safety in the same way you would road safety, we wouldn’t tell our children that they should never cross a road or even go near a road but we teach them strategies: listen out for vehicles, look both ways. When they are tiny, children will be carried.  As they get older, they will hold a grown-up’s hand and eventually, they will cross independently, assessing the risks and using the strategies they’ve learned.</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5" name="Fundraising Group"/>
          <p:cNvSpPr txBox="1"/>
          <p:nvPr/>
        </p:nvSpPr>
        <p:spPr>
          <a:xfrm>
            <a:off x="598214" y="887877"/>
            <a:ext cx="4616730" cy="6502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b="1" sz="3800">
                <a:solidFill>
                  <a:srgbClr val="011993"/>
                </a:solidFill>
                <a:latin typeface="Gill Sans"/>
                <a:ea typeface="Gill Sans"/>
                <a:cs typeface="Gill Sans"/>
                <a:sym typeface="Gill Sans"/>
              </a:defRPr>
            </a:lvl1pPr>
          </a:lstStyle>
          <a:p>
            <a:pPr/>
            <a:r>
              <a:t>Fundraising Group</a:t>
            </a:r>
          </a:p>
        </p:txBody>
      </p:sp>
      <p:sp>
        <p:nvSpPr>
          <p:cNvPr id="176" name="Miss Hills has some plans for the year ahead,…"/>
          <p:cNvSpPr txBox="1"/>
          <p:nvPr/>
        </p:nvSpPr>
        <p:spPr>
          <a:xfrm>
            <a:off x="564506" y="1932903"/>
            <a:ext cx="6313246" cy="8026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defRPr>
                <a:solidFill>
                  <a:srgbClr val="011993"/>
                </a:solidFill>
                <a:latin typeface="Gill Sans"/>
                <a:ea typeface="Gill Sans"/>
                <a:cs typeface="Gill Sans"/>
                <a:sym typeface="Gill Sans"/>
              </a:defRPr>
            </a:pPr>
            <a:r>
              <a:t>Miss Hills has some plans for the year ahead,</a:t>
            </a:r>
          </a:p>
          <a:p>
            <a:pPr>
              <a:defRPr>
                <a:solidFill>
                  <a:srgbClr val="011993"/>
                </a:solidFill>
                <a:latin typeface="Gill Sans"/>
                <a:ea typeface="Gill Sans"/>
                <a:cs typeface="Gill Sans"/>
                <a:sym typeface="Gill Sans"/>
              </a:defRPr>
            </a:pPr>
            <a:r>
              <a:t>so please keep an eye out for those opportunities.</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8" name="Kent Test and Secondary Transfer"/>
          <p:cNvSpPr txBox="1"/>
          <p:nvPr/>
        </p:nvSpPr>
        <p:spPr>
          <a:xfrm>
            <a:off x="38389" y="45137"/>
            <a:ext cx="8296910" cy="14884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4400">
                <a:solidFill>
                  <a:srgbClr val="000090"/>
                </a:solidFill>
                <a:latin typeface="Gill Sans UltraBold"/>
                <a:ea typeface="Gill Sans UltraBold"/>
                <a:cs typeface="Gill Sans UltraBold"/>
                <a:sym typeface="Gill Sans UltraBold"/>
              </a:defRPr>
            </a:lvl1pPr>
          </a:lstStyle>
          <a:p>
            <a:pPr/>
            <a:r>
              <a:t>Kent Test and Secondary Transfer</a:t>
            </a:r>
          </a:p>
        </p:txBody>
      </p:sp>
      <p:sp>
        <p:nvSpPr>
          <p:cNvPr id="179" name="Kent Test results will be emailed to parents on…"/>
          <p:cNvSpPr txBox="1"/>
          <p:nvPr/>
        </p:nvSpPr>
        <p:spPr>
          <a:xfrm>
            <a:off x="672801" y="1358750"/>
            <a:ext cx="8010333" cy="36474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defRPr>
                <a:solidFill>
                  <a:srgbClr val="011993"/>
                </a:solidFill>
                <a:latin typeface="Trebuchet MS"/>
                <a:ea typeface="Trebuchet MS"/>
                <a:cs typeface="Trebuchet MS"/>
                <a:sym typeface="Trebuchet MS"/>
              </a:defRPr>
            </a:pPr>
            <a:r>
              <a:t>Kent Test results will be emailed to parents on</a:t>
            </a:r>
          </a:p>
          <a:p>
            <a:pPr>
              <a:defRPr>
                <a:solidFill>
                  <a:srgbClr val="011993"/>
                </a:solidFill>
                <a:latin typeface="Trebuchet MS"/>
                <a:ea typeface="Trebuchet MS"/>
                <a:cs typeface="Trebuchet MS"/>
                <a:sym typeface="Trebuchet MS"/>
              </a:defRPr>
            </a:pPr>
            <a:r>
              <a:t>Thursday 17</a:t>
            </a:r>
            <a:r>
              <a:t>th October.</a:t>
            </a:r>
          </a:p>
          <a:p>
            <a:pPr>
              <a:defRPr>
                <a:solidFill>
                  <a:srgbClr val="011993"/>
                </a:solidFill>
                <a:latin typeface="Trebuchet MS"/>
                <a:ea typeface="Trebuchet MS"/>
                <a:cs typeface="Trebuchet MS"/>
                <a:sym typeface="Trebuchet MS"/>
              </a:defRPr>
            </a:pPr>
          </a:p>
          <a:p>
            <a:pPr>
              <a:defRPr>
                <a:solidFill>
                  <a:srgbClr val="011993"/>
                </a:solidFill>
                <a:latin typeface="Trebuchet MS"/>
                <a:ea typeface="Trebuchet MS"/>
                <a:cs typeface="Trebuchet MS"/>
                <a:sym typeface="Trebuchet MS"/>
              </a:defRPr>
            </a:pPr>
            <a:r>
              <a:t>2nd</a:t>
            </a:r>
            <a:r>
              <a:t> September: Online application process</a:t>
            </a:r>
          </a:p>
          <a:p>
            <a:pPr>
              <a:defRPr>
                <a:solidFill>
                  <a:srgbClr val="011993"/>
                </a:solidFill>
                <a:latin typeface="Trebuchet MS"/>
                <a:ea typeface="Trebuchet MS"/>
                <a:cs typeface="Trebuchet MS"/>
                <a:sym typeface="Trebuchet MS"/>
              </a:defRPr>
            </a:pPr>
            <a:r>
              <a:t>opened for admission to secondary schools in Kent.</a:t>
            </a:r>
          </a:p>
          <a:p>
            <a:pPr>
              <a:defRPr>
                <a:solidFill>
                  <a:srgbClr val="011993"/>
                </a:solidFill>
                <a:latin typeface="Trebuchet MS"/>
                <a:ea typeface="Trebuchet MS"/>
                <a:cs typeface="Trebuchet MS"/>
                <a:sym typeface="Trebuchet MS"/>
              </a:defRPr>
            </a:pPr>
          </a:p>
          <a:p>
            <a:pPr>
              <a:defRPr>
                <a:solidFill>
                  <a:srgbClr val="011993"/>
                </a:solidFill>
                <a:latin typeface="Trebuchet MS"/>
                <a:ea typeface="Trebuchet MS"/>
                <a:cs typeface="Trebuchet MS"/>
                <a:sym typeface="Trebuchet MS"/>
              </a:defRPr>
            </a:pPr>
            <a:r>
              <a:t>Thursday 31st October: Online application process closes.</a:t>
            </a:r>
          </a:p>
          <a:p>
            <a:pPr>
              <a:defRPr>
                <a:solidFill>
                  <a:srgbClr val="011993"/>
                </a:solidFill>
                <a:latin typeface="Trebuchet MS"/>
                <a:ea typeface="Trebuchet MS"/>
                <a:cs typeface="Trebuchet MS"/>
                <a:sym typeface="Trebuchet MS"/>
              </a:defRPr>
            </a:pPr>
          </a:p>
          <a:p>
            <a:pPr>
              <a:defRPr>
                <a:solidFill>
                  <a:srgbClr val="011993"/>
                </a:solidFill>
                <a:latin typeface="Trebuchet MS"/>
                <a:ea typeface="Trebuchet MS"/>
                <a:cs typeface="Trebuchet MS"/>
                <a:sym typeface="Trebuchet MS"/>
              </a:defRPr>
            </a:pPr>
            <a:r>
              <a:t>Monday 3rd</a:t>
            </a:r>
            <a:r>
              <a:t> March: Offers of school places sent to </a:t>
            </a:r>
          </a:p>
          <a:p>
            <a:pPr>
              <a:defRPr>
                <a:solidFill>
                  <a:srgbClr val="011993"/>
                </a:solidFill>
                <a:latin typeface="Trebuchet MS"/>
                <a:ea typeface="Trebuchet MS"/>
                <a:cs typeface="Trebuchet MS"/>
                <a:sym typeface="Trebuchet MS"/>
              </a:defRPr>
            </a:pPr>
            <a:r>
              <a:t>parents.</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1" name="Rectangle 1"/>
          <p:cNvSpPr txBox="1"/>
          <p:nvPr/>
        </p:nvSpPr>
        <p:spPr>
          <a:xfrm>
            <a:off x="311726" y="519430"/>
            <a:ext cx="8520548" cy="47523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a:solidFill>
                  <a:srgbClr val="103A44"/>
                </a:solidFill>
                <a:latin typeface="Source Sans Pro"/>
                <a:ea typeface="Source Sans Pro"/>
                <a:cs typeface="Source Sans Pro"/>
                <a:sym typeface="Source Sans Pro"/>
              </a:defRPr>
            </a:pPr>
            <a:r>
              <a:t>Applications for 2025</a:t>
            </a:r>
            <a:endParaRPr>
              <a:latin typeface="Trebuchet MS"/>
              <a:ea typeface="Trebuchet MS"/>
              <a:cs typeface="Trebuchet MS"/>
              <a:sym typeface="Trebuchet MS"/>
            </a:endParaRPr>
          </a:p>
          <a:p>
            <a:pPr algn="ctr">
              <a:defRPr b="1">
                <a:solidFill>
                  <a:srgbClr val="103A44"/>
                </a:solidFill>
                <a:latin typeface="Trebuchet MS"/>
                <a:ea typeface="Trebuchet MS"/>
                <a:cs typeface="Trebuchet MS"/>
                <a:sym typeface="Trebuchet MS"/>
              </a:defRPr>
            </a:pPr>
          </a:p>
          <a:p>
            <a:pPr>
              <a:defRPr sz="2300">
                <a:solidFill>
                  <a:srgbClr val="09262D"/>
                </a:solidFill>
                <a:latin typeface="Source Sans Pro"/>
                <a:ea typeface="Source Sans Pro"/>
                <a:cs typeface="Source Sans Pro"/>
                <a:sym typeface="Source Sans Pro"/>
              </a:defRPr>
            </a:pPr>
            <a:r>
              <a:t>You can apply for up to 4 schools.</a:t>
            </a:r>
            <a:endParaRPr>
              <a:latin typeface="Trebuchet MS"/>
              <a:ea typeface="Trebuchet MS"/>
              <a:cs typeface="Trebuchet MS"/>
              <a:sym typeface="Trebuchet MS"/>
            </a:endParaRPr>
          </a:p>
          <a:p>
            <a:pPr>
              <a:buSzPct val="100000"/>
              <a:buFont typeface="Arial"/>
              <a:buChar char="•"/>
              <a:defRPr sz="2300">
                <a:solidFill>
                  <a:srgbClr val="09262D"/>
                </a:solidFill>
                <a:latin typeface="Source Sans Pro"/>
                <a:ea typeface="Source Sans Pro"/>
                <a:cs typeface="Source Sans Pro"/>
                <a:sym typeface="Source Sans Pro"/>
              </a:defRPr>
            </a:pPr>
            <a:r>
              <a:t>Put the schools in the order of preference.</a:t>
            </a:r>
            <a:endParaRPr>
              <a:latin typeface="Trebuchet MS"/>
              <a:ea typeface="Trebuchet MS"/>
              <a:cs typeface="Trebuchet MS"/>
              <a:sym typeface="Trebuchet MS"/>
            </a:endParaRPr>
          </a:p>
          <a:p>
            <a:pPr>
              <a:buSzPct val="100000"/>
              <a:buFont typeface="Arial"/>
              <a:buChar char="•"/>
              <a:defRPr sz="2300">
                <a:solidFill>
                  <a:srgbClr val="09262D"/>
                </a:solidFill>
                <a:latin typeface="Source Sans Pro"/>
                <a:ea typeface="Source Sans Pro"/>
                <a:cs typeface="Source Sans Pro"/>
                <a:sym typeface="Source Sans Pro"/>
              </a:defRPr>
            </a:pPr>
            <a:r>
              <a:t>It’s in your best interest to list 4 schools.</a:t>
            </a:r>
            <a:endParaRPr>
              <a:latin typeface="Trebuchet MS"/>
              <a:ea typeface="Trebuchet MS"/>
              <a:cs typeface="Trebuchet MS"/>
              <a:sym typeface="Trebuchet MS"/>
            </a:endParaRPr>
          </a:p>
          <a:p>
            <a:pPr>
              <a:buSzPct val="100000"/>
              <a:buFont typeface="Arial"/>
              <a:buChar char="•"/>
              <a:defRPr sz="2300">
                <a:solidFill>
                  <a:srgbClr val="09262D"/>
                </a:solidFill>
                <a:latin typeface="Source Sans Pro"/>
                <a:ea typeface="Source Sans Pro"/>
                <a:cs typeface="Source Sans Pro"/>
                <a:sym typeface="Source Sans Pro"/>
              </a:defRPr>
            </a:pPr>
            <a:r>
              <a:t>Naming only one school does not guarantee your child a place at that school or give priority for a place over another child.</a:t>
            </a:r>
            <a:endParaRPr>
              <a:latin typeface="Trebuchet MS"/>
              <a:ea typeface="Trebuchet MS"/>
              <a:cs typeface="Trebuchet MS"/>
              <a:sym typeface="Trebuchet MS"/>
            </a:endParaRPr>
          </a:p>
          <a:p>
            <a:pPr>
              <a:buSzPct val="100000"/>
              <a:buFont typeface="Arial"/>
              <a:buChar char="•"/>
              <a:defRPr sz="2300">
                <a:solidFill>
                  <a:srgbClr val="09262D"/>
                </a:solidFill>
                <a:latin typeface="Source Sans Pro"/>
                <a:ea typeface="Source Sans Pro"/>
                <a:cs typeface="Source Sans Pro"/>
                <a:sym typeface="Source Sans Pro"/>
              </a:defRPr>
            </a:pPr>
            <a:r>
              <a:t>You are not able to name the same school more than once.</a:t>
            </a:r>
            <a:endParaRPr>
              <a:latin typeface="Trebuchet MS"/>
              <a:ea typeface="Trebuchet MS"/>
              <a:cs typeface="Trebuchet MS"/>
              <a:sym typeface="Trebuchet MS"/>
            </a:endParaRPr>
          </a:p>
          <a:p>
            <a:pPr>
              <a:defRPr sz="2300">
                <a:solidFill>
                  <a:srgbClr val="09262D"/>
                </a:solidFill>
                <a:latin typeface="Source Sans Pro"/>
                <a:ea typeface="Source Sans Pro"/>
                <a:cs typeface="Source Sans Pro"/>
                <a:sym typeface="Source Sans Pro"/>
              </a:defRPr>
            </a:pPr>
            <a:r>
              <a:t>To apply to a school outside of Kent, name the school in your application with your other preferences. Your application details will be passed on to the relevant local authority for processing.</a:t>
            </a:r>
            <a:endParaRPr>
              <a:latin typeface="Trebuchet MS"/>
              <a:ea typeface="Trebuchet MS"/>
              <a:cs typeface="Trebuchet MS"/>
              <a:sym typeface="Trebuchet MS"/>
            </a:endParaRPr>
          </a:p>
          <a:p>
            <a:pPr>
              <a:defRPr sz="2300">
                <a:solidFill>
                  <a:srgbClr val="09262D"/>
                </a:solidFill>
                <a:latin typeface="Source Sans Pro"/>
                <a:ea typeface="Source Sans Pro"/>
                <a:cs typeface="Source Sans Pro"/>
                <a:sym typeface="Source Sans Pro"/>
              </a:defRPr>
            </a:pPr>
            <a:r>
              <a:t>Applications are processed between 1 November 2024 and 1</a:t>
            </a:r>
            <a:r>
              <a:rPr sz="2400"/>
              <a:t> </a:t>
            </a:r>
            <a:r>
              <a:t>March 2025</a:t>
            </a:r>
            <a:r>
              <a:rPr sz="2400"/>
              <a:t>.</a:t>
            </a:r>
          </a:p>
        </p:txBody>
      </p:sp>
      <p:pic>
        <p:nvPicPr>
          <p:cNvPr id="182" name="Picture 2" descr="Picture 2"/>
          <p:cNvPicPr>
            <a:picLocks noChangeAspect="1"/>
          </p:cNvPicPr>
          <p:nvPr/>
        </p:nvPicPr>
        <p:blipFill>
          <a:blip r:embed="rId2">
            <a:extLst/>
          </a:blip>
          <a:stretch>
            <a:fillRect/>
          </a:stretch>
        </p:blipFill>
        <p:spPr>
          <a:xfrm>
            <a:off x="6049052" y="66500"/>
            <a:ext cx="2770753" cy="1321727"/>
          </a:xfrm>
          <a:prstGeom prst="rect">
            <a:avLst/>
          </a:prstGeom>
          <a:ln w="12700">
            <a:miter lim="400000"/>
          </a:ln>
        </p:spPr>
      </p:pic>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4" name="End of KS2 SATs"/>
          <p:cNvSpPr txBox="1"/>
          <p:nvPr>
            <p:ph type="title" idx="4294967295"/>
          </p:nvPr>
        </p:nvSpPr>
        <p:spPr>
          <a:xfrm>
            <a:off x="609598" y="609600"/>
            <a:ext cx="6348417" cy="874713"/>
          </a:xfrm>
          <a:prstGeom prst="rect">
            <a:avLst/>
          </a:prstGeom>
        </p:spPr>
        <p:txBody>
          <a:bodyPr>
            <a:normAutofit fontScale="100000" lnSpcReduction="0"/>
          </a:bodyPr>
          <a:lstStyle>
            <a:lvl1pPr algn="ctr">
              <a:defRPr>
                <a:solidFill>
                  <a:srgbClr val="002060"/>
                </a:solidFill>
                <a:latin typeface="Gill Sans UltraBold"/>
                <a:ea typeface="Gill Sans UltraBold"/>
                <a:cs typeface="Gill Sans UltraBold"/>
                <a:sym typeface="Gill Sans UltraBold"/>
              </a:defRPr>
            </a:lvl1pPr>
          </a:lstStyle>
          <a:p>
            <a:pPr/>
            <a:r>
              <a:t>End of KS2 SATs</a:t>
            </a:r>
          </a:p>
        </p:txBody>
      </p:sp>
      <p:sp>
        <p:nvSpPr>
          <p:cNvPr id="185" name="-The SATs take place in May.…"/>
          <p:cNvSpPr txBox="1"/>
          <p:nvPr>
            <p:ph type="body" sz="half" idx="4294967295"/>
          </p:nvPr>
        </p:nvSpPr>
        <p:spPr>
          <a:xfrm>
            <a:off x="603248" y="1700210"/>
            <a:ext cx="6348417" cy="2449515"/>
          </a:xfrm>
          <a:prstGeom prst="rect">
            <a:avLst/>
          </a:prstGeom>
        </p:spPr>
        <p:txBody>
          <a:bodyPr>
            <a:normAutofit fontScale="100000" lnSpcReduction="0"/>
          </a:bodyPr>
          <a:lstStyle/>
          <a:p>
            <a:pPr marL="0" indent="0">
              <a:buSzTx/>
              <a:buNone/>
              <a:defRPr sz="2800">
                <a:latin typeface="Gill Sans MT"/>
                <a:ea typeface="Gill Sans MT"/>
                <a:cs typeface="Gill Sans MT"/>
                <a:sym typeface="Gill Sans MT"/>
              </a:defRPr>
            </a:pPr>
            <a:r>
              <a:t>-</a:t>
            </a:r>
            <a:r>
              <a:rPr>
                <a:solidFill>
                  <a:srgbClr val="011993"/>
                </a:solidFill>
                <a:latin typeface="Gill Sans"/>
                <a:ea typeface="Gill Sans"/>
                <a:cs typeface="Gill Sans"/>
                <a:sym typeface="Gill Sans"/>
              </a:rPr>
              <a:t>The SATs take place in May. </a:t>
            </a:r>
          </a:p>
          <a:p>
            <a:pPr marL="0" indent="0">
              <a:buSzTx/>
              <a:buNone/>
              <a:defRPr sz="2800">
                <a:solidFill>
                  <a:srgbClr val="011993"/>
                </a:solidFill>
                <a:latin typeface="Gill Sans"/>
                <a:ea typeface="Gill Sans"/>
                <a:cs typeface="Gill Sans"/>
                <a:sym typeface="Gill Sans"/>
              </a:defRPr>
            </a:pPr>
            <a:r>
              <a:t>-They comprise of several Maths papers, a Reading Comprehension paper and an English Grammar, Punctuation and Spelling paper.</a:t>
            </a:r>
          </a:p>
        </p:txBody>
      </p:sp>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7" name="Kingswood Residential"/>
          <p:cNvSpPr txBox="1"/>
          <p:nvPr>
            <p:ph type="title"/>
          </p:nvPr>
        </p:nvSpPr>
        <p:spPr>
          <a:prstGeom prst="rect">
            <a:avLst/>
          </a:prstGeom>
        </p:spPr>
        <p:txBody>
          <a:bodyPr/>
          <a:lstStyle>
            <a:lvl1pPr algn="ctr">
              <a:defRPr b="1">
                <a:solidFill>
                  <a:srgbClr val="0433FF"/>
                </a:solidFill>
              </a:defRPr>
            </a:lvl1pPr>
          </a:lstStyle>
          <a:p>
            <a:pPr/>
            <a:r>
              <a:t>Kingswood Residential</a:t>
            </a:r>
          </a:p>
        </p:txBody>
      </p:sp>
      <p:sp>
        <p:nvSpPr>
          <p:cNvPr id="188" name="Double-click to edit"/>
          <p:cNvSpPr txBox="1"/>
          <p:nvPr>
            <p:ph type="body" idx="1"/>
          </p:nvPr>
        </p:nvSpPr>
        <p:spPr>
          <a:xfrm>
            <a:off x="609600" y="1687560"/>
            <a:ext cx="6348413" cy="4354465"/>
          </a:xfrm>
          <a:prstGeom prst="rect">
            <a:avLst/>
          </a:prstGeom>
        </p:spPr>
        <p:txBody>
          <a:bodyPr/>
          <a:lstStyle/>
          <a:p>
            <a:pPr/>
          </a:p>
        </p:txBody>
      </p:sp>
      <p:pic>
        <p:nvPicPr>
          <p:cNvPr id="189" name="Screenshot 2024-09-24 at 14.40.15.png" descr="Screenshot 2024-09-24 at 14.40.15.png"/>
          <p:cNvPicPr>
            <a:picLocks noChangeAspect="1"/>
          </p:cNvPicPr>
          <p:nvPr/>
        </p:nvPicPr>
        <p:blipFill>
          <a:blip r:embed="rId2">
            <a:extLst/>
          </a:blip>
          <a:stretch>
            <a:fillRect/>
          </a:stretch>
        </p:blipFill>
        <p:spPr>
          <a:xfrm>
            <a:off x="2294189" y="1796395"/>
            <a:ext cx="2979235" cy="4136795"/>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1" name="Any questions?"/>
          <p:cNvSpPr txBox="1"/>
          <p:nvPr/>
        </p:nvSpPr>
        <p:spPr>
          <a:xfrm>
            <a:off x="758341" y="862592"/>
            <a:ext cx="3416803" cy="6883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4000">
                <a:solidFill>
                  <a:srgbClr val="011993"/>
                </a:solidFill>
                <a:latin typeface="Trebuchet MS"/>
                <a:ea typeface="Trebuchet MS"/>
                <a:cs typeface="Trebuchet MS"/>
                <a:sym typeface="Trebuchet MS"/>
              </a:defRPr>
            </a:lvl1pPr>
          </a:lstStyle>
          <a:p>
            <a:pPr/>
            <a:r>
              <a:t>Any questions?</a:t>
            </a:r>
          </a:p>
        </p:txBody>
      </p:sp>
      <p:sp>
        <p:nvSpPr>
          <p:cNvPr id="192" name="Thank you for coming.…"/>
          <p:cNvSpPr txBox="1"/>
          <p:nvPr/>
        </p:nvSpPr>
        <p:spPr>
          <a:xfrm>
            <a:off x="825761" y="2076175"/>
            <a:ext cx="5964245" cy="11582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defRPr>
                <a:solidFill>
                  <a:srgbClr val="011993"/>
                </a:solidFill>
                <a:latin typeface="Trebuchet MS"/>
                <a:ea typeface="Trebuchet MS"/>
                <a:cs typeface="Trebuchet MS"/>
                <a:sym typeface="Trebuchet MS"/>
              </a:defRPr>
            </a:pPr>
            <a:r>
              <a:t>Thank you for coming.</a:t>
            </a:r>
          </a:p>
          <a:p>
            <a:pPr>
              <a:defRPr>
                <a:solidFill>
                  <a:srgbClr val="011993"/>
                </a:solidFill>
                <a:latin typeface="Trebuchet MS"/>
                <a:ea typeface="Trebuchet MS"/>
                <a:cs typeface="Trebuchet MS"/>
                <a:sym typeface="Trebuchet MS"/>
              </a:defRPr>
            </a:pPr>
          </a:p>
          <a:p>
            <a:pPr>
              <a:defRPr>
                <a:solidFill>
                  <a:srgbClr val="011993"/>
                </a:solidFill>
                <a:latin typeface="Trebuchet MS"/>
                <a:ea typeface="Trebuchet MS"/>
                <a:cs typeface="Trebuchet MS"/>
                <a:sym typeface="Trebuchet MS"/>
              </a:defRPr>
            </a:pPr>
            <a:r>
              <a:t>We are looking forward to a fantastic year.</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A7A7A7"/>
      </a:dk2>
      <a:lt2>
        <a:srgbClr val="535353"/>
      </a:lt2>
      <a:accent1>
        <a:srgbClr val="7C7C7C"/>
      </a:accent1>
      <a:accent2>
        <a:srgbClr val="B2B2B2"/>
      </a:accent2>
      <a:accent3>
        <a:srgbClr val="9BBB59"/>
      </a:accent3>
      <a:accent4>
        <a:srgbClr val="8064A2"/>
      </a:accent4>
      <a:accent5>
        <a:srgbClr val="4BACC6"/>
      </a:accent5>
      <a:accent6>
        <a:srgbClr val="F79646"/>
      </a:accent6>
      <a:hlink>
        <a:srgbClr val="0000FF"/>
      </a:hlink>
      <a:folHlink>
        <a:srgbClr val="FF00FF"/>
      </a:folHlink>
    </a:clrScheme>
    <a:fontScheme name="Facet">
      <a:majorFont>
        <a:latin typeface="Helvetica"/>
        <a:ea typeface="Helvetica"/>
        <a:cs typeface="Helvetica"/>
      </a:majorFont>
      <a:minorFont>
        <a:latin typeface="Calibri"/>
        <a:ea typeface="Calibri"/>
        <a:cs typeface="Calibri"/>
      </a:minorFont>
    </a:fontScheme>
    <a:fmtScheme name="Fac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t"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A7A7A7"/>
      </a:dk2>
      <a:lt2>
        <a:srgbClr val="535353"/>
      </a:lt2>
      <a:accent1>
        <a:srgbClr val="7C7C7C"/>
      </a:accent1>
      <a:accent2>
        <a:srgbClr val="B2B2B2"/>
      </a:accent2>
      <a:accent3>
        <a:srgbClr val="9BBB59"/>
      </a:accent3>
      <a:accent4>
        <a:srgbClr val="8064A2"/>
      </a:accent4>
      <a:accent5>
        <a:srgbClr val="4BACC6"/>
      </a:accent5>
      <a:accent6>
        <a:srgbClr val="F79646"/>
      </a:accent6>
      <a:hlink>
        <a:srgbClr val="0000FF"/>
      </a:hlink>
      <a:folHlink>
        <a:srgbClr val="FF00FF"/>
      </a:folHlink>
    </a:clrScheme>
    <a:fontScheme name="Facet">
      <a:majorFont>
        <a:latin typeface="Helvetica"/>
        <a:ea typeface="Helvetica"/>
        <a:cs typeface="Helvetica"/>
      </a:majorFont>
      <a:minorFont>
        <a:latin typeface="Calibri"/>
        <a:ea typeface="Calibri"/>
        <a:cs typeface="Calibri"/>
      </a:minorFont>
    </a:fontScheme>
    <a:fmtScheme name="Fac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t"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